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63"/>
  </p:notesMasterIdLst>
  <p:handoutMasterIdLst>
    <p:handoutMasterId r:id="rId64"/>
  </p:handoutMasterIdLst>
  <p:sldIdLst>
    <p:sldId id="256" r:id="rId3"/>
    <p:sldId id="365" r:id="rId4"/>
    <p:sldId id="294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67" r:id="rId16"/>
    <p:sldId id="368" r:id="rId17"/>
    <p:sldId id="369" r:id="rId18"/>
    <p:sldId id="370" r:id="rId19"/>
    <p:sldId id="371" r:id="rId20"/>
    <p:sldId id="372" r:id="rId21"/>
    <p:sldId id="352" r:id="rId22"/>
    <p:sldId id="348" r:id="rId23"/>
    <p:sldId id="349" r:id="rId24"/>
    <p:sldId id="350" r:id="rId25"/>
    <p:sldId id="351" r:id="rId26"/>
    <p:sldId id="373" r:id="rId27"/>
    <p:sldId id="374" r:id="rId28"/>
    <p:sldId id="375" r:id="rId29"/>
    <p:sldId id="376" r:id="rId30"/>
    <p:sldId id="377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78" r:id="rId44"/>
    <p:sldId id="379" r:id="rId45"/>
    <p:sldId id="380" r:id="rId46"/>
    <p:sldId id="381" r:id="rId47"/>
    <p:sldId id="382" r:id="rId48"/>
    <p:sldId id="383" r:id="rId49"/>
    <p:sldId id="384" r:id="rId50"/>
    <p:sldId id="385" r:id="rId51"/>
    <p:sldId id="386" r:id="rId52"/>
    <p:sldId id="387" r:id="rId53"/>
    <p:sldId id="297" r:id="rId54"/>
    <p:sldId id="298" r:id="rId55"/>
    <p:sldId id="300" r:id="rId56"/>
    <p:sldId id="299" r:id="rId57"/>
    <p:sldId id="301" r:id="rId58"/>
    <p:sldId id="302" r:id="rId59"/>
    <p:sldId id="303" r:id="rId60"/>
    <p:sldId id="304" r:id="rId61"/>
    <p:sldId id="305" r:id="rId62"/>
  </p:sldIdLst>
  <p:sldSz cx="9144000" cy="6858000" type="screen4x3"/>
  <p:notesSz cx="7315200" cy="9601200"/>
  <p:custDataLst>
    <p:tags r:id="rId6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8475" autoAdjust="0"/>
  </p:normalViewPr>
  <p:slideViewPr>
    <p:cSldViewPr>
      <p:cViewPr varScale="1">
        <p:scale>
          <a:sx n="76" d="100"/>
          <a:sy n="76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BBEC716-8061-47FF-B5B1-8C586FF8310C}" type="datetimeFigureOut">
              <a:rPr lang="en-US"/>
              <a:pPr>
                <a:defRPr/>
              </a:pPr>
              <a:t>6/16/2013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62CBB12-0C8F-4C9F-B22A-11AA3693D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38C4572-2DE2-4B7C-932A-488656E7A34F}" type="datetimeFigureOut">
              <a:rPr lang="en-US"/>
              <a:pPr>
                <a:defRPr/>
              </a:pPr>
              <a:t>6/16/2013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4965C8E-A461-4D9A-A56F-28D900C1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47C9E6-1B56-425C-A77C-ED1674259B5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5BA131-10D9-4404-AC13-5BA516CBF2E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76FC1C-2D1C-4440-9723-ABF94BB31D3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B2B78E-EBC3-49EB-BC66-05578CD4478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DAD763-7073-4728-80BE-DDEF83B7C3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FFD948-B517-4F30-8138-0C2358AA0EE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017892-6B70-4D83-9454-0840DC85FC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A09917-7376-49BD-B250-8D55AC18BE6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2B3A89-8BBE-473C-BEFF-6E2B69EC770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F0CF31-0D78-4548-ADFF-3D161FDF0E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CAF661-5576-4FA9-A325-A0ED137AC1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950FCF-7270-4264-87C7-B1F64B8353F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C5A204-8B5B-46C0-B6EE-6341907DB40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Show each carrot and explain the correct sequece.</a:t>
            </a:r>
          </a:p>
          <a:p>
            <a:r>
              <a:rPr lang="en-US" smtClean="0"/>
              <a:t>Have the participants do the second sentence in their practice book. Then show the anwer.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721754-FE54-4523-ACFF-DC7E7C47BF1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FF4EAC-7BA0-4EBE-896A-20F656353AC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A3C996-8381-4D6D-B117-49BE1FDB3A2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F17CFC-1C27-4F5F-9BE4-1E63C7B623A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86D31A-D19B-48F8-B3C8-D5766D78B08C}" type="datetime8">
              <a:rPr lang="en-US"/>
              <a:pPr>
                <a:defRPr/>
              </a:pPr>
              <a:t>6/16/2013 12:09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C22A2A9-2C0D-4AD1-9BAF-54040BC7FD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3245-981E-4492-9359-DA5EDA0F26B3}" type="datetime8">
              <a:rPr lang="en-US"/>
              <a:pPr>
                <a:defRPr/>
              </a:pPr>
              <a:t>6/16/2013 12:09 PM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3199-06D7-4674-A8AF-018020C3DB5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B28B-C0C7-43EC-9440-48121CE82FD2}" type="datetime8">
              <a:rPr lang="en-US"/>
              <a:pPr>
                <a:defRPr/>
              </a:pPr>
              <a:t>6/16/2013 12:09 PM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1D19C-FECC-4227-9895-E6AC604B177D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77F5-AC5F-4884-95CE-321B131ABB4A}" type="datetime8">
              <a:rPr lang="en-US"/>
              <a:pPr>
                <a:defRPr/>
              </a:pPr>
              <a:t>6/16/2013 12:09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745EDE-27ED-480B-BBDA-AA60B29260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49BB-9203-4C4B-916A-10F43642CFD3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BCCFEB-C2E0-4B09-BC9A-50ABF1DBF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8D43C8-35E5-4ADF-82B6-AEB682568C75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A62915-7ED7-453F-A783-87E453A4D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597294-D8D5-4A26-B095-68C455C8A32C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17E636-0491-467A-9F9E-39AF70F12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D3943-C3E0-4071-BFBC-286D7CB0D7D5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5BFE86A-516E-48FF-919A-048AAC061B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C95E-9608-4BC0-9F81-DB090D92A733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CAD5EA-68AE-4D57-9709-81C113F6B1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penci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2144713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F740-98B8-4027-A690-4E09882CF0FD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06DD33-D444-4B64-A655-4B99EE7897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239C40-2E04-4ACD-B901-481FDF6995F7}" type="datetime8">
              <a:rPr lang="en-US"/>
              <a:pPr>
                <a:defRPr/>
              </a:pPr>
              <a:t>6/16/2013 12:09 PM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DCB801-C117-4778-806F-14E4C25EC1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F99365-8387-4024-864E-0013CA4E45D4}" type="datetime8">
              <a:rPr lang="en-US"/>
              <a:pPr>
                <a:defRPr/>
              </a:pPr>
              <a:t>6/16/2013 12:09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D82716-F03C-4A19-AC8C-FBB2AEE0C8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C32D2E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4AA33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hwtears.com/hwt/online-tools/screener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Specialized instruction in Written Expression: Assessing writing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Name   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You will not mark errors for this category. Instead, note the stage of development. Does the student use: </a:t>
            </a:r>
          </a:p>
          <a:p>
            <a:r>
              <a:rPr lang="en-US" sz="2000"/>
              <a:t>- All capitals (CHRIS) </a:t>
            </a:r>
          </a:p>
          <a:p>
            <a:r>
              <a:rPr lang="en-US" sz="2000"/>
              <a:t>- Transitioning mix (ChRis) </a:t>
            </a:r>
          </a:p>
          <a:p>
            <a:r>
              <a:rPr lang="en-US" sz="2000"/>
              <a:t>- Title case (Chris)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Concerns     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1752600"/>
            <a:ext cx="8305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Formation</a:t>
            </a:r>
            <a:r>
              <a:rPr lang="en-US" sz="2800"/>
              <a:t>- starting at the bottom and moving up</a:t>
            </a:r>
          </a:p>
          <a:p>
            <a:r>
              <a:rPr lang="en-US" sz="2800" b="1"/>
              <a:t>Size</a:t>
            </a:r>
            <a:r>
              <a:rPr lang="en-US" sz="2800"/>
              <a:t>- too large for grade level</a:t>
            </a:r>
          </a:p>
          <a:p>
            <a:r>
              <a:rPr lang="en-US" sz="2800" b="1"/>
              <a:t>Neatness</a:t>
            </a:r>
          </a:p>
          <a:p>
            <a:r>
              <a:rPr lang="en-US" sz="2800" b="1"/>
              <a:t>Speed</a:t>
            </a:r>
            <a:r>
              <a:rPr lang="en-US" sz="2800"/>
              <a:t>- too slow and too fast </a:t>
            </a:r>
          </a:p>
          <a:p>
            <a:r>
              <a:rPr lang="en-US" sz="2800" b="1"/>
              <a:t>Posture</a:t>
            </a:r>
            <a:r>
              <a:rPr lang="en-US" sz="2800"/>
              <a:t>- slumped, feed unsupported,</a:t>
            </a:r>
          </a:p>
          <a:p>
            <a:r>
              <a:rPr lang="en-US" sz="2800" b="1"/>
              <a:t>Pencil Grip- </a:t>
            </a:r>
            <a:r>
              <a:rPr lang="en-US" sz="2800"/>
              <a:t>awkward grip</a:t>
            </a:r>
          </a:p>
          <a:p>
            <a:r>
              <a:rPr lang="en-US" sz="2800" b="1"/>
              <a:t>Helper hand- </a:t>
            </a:r>
            <a:r>
              <a:rPr lang="en-US" sz="2800"/>
              <a:t>doesn’t use this hand to hold the paper </a:t>
            </a:r>
          </a:p>
          <a:p>
            <a:r>
              <a:rPr lang="en-US" sz="2800" b="1"/>
              <a:t>Other-</a:t>
            </a:r>
            <a:r>
              <a:rPr lang="en-US" sz="2800"/>
              <a:t> Cognitive concerns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On-line Scoring System 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381000" y="1676400"/>
            <a:ext cx="8610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  <a:hlinkClick r:id="rId2"/>
              </a:rPr>
              <a:t>http://www.hwtears.com/hwt/online-tools/screener</a:t>
            </a:r>
            <a:endParaRPr lang="en-US" sz="2800">
              <a:solidFill>
                <a:srgbClr val="FF0000"/>
              </a:solidFill>
            </a:endParaRPr>
          </a:p>
          <a:p>
            <a:endParaRPr lang="en-US" sz="2800"/>
          </a:p>
        </p:txBody>
      </p:sp>
      <p:pic>
        <p:nvPicPr>
          <p:cNvPr id="24580" name="Picture 2" descr="Handwriting Without Te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00400"/>
            <a:ext cx="69913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Report </a:t>
            </a:r>
          </a:p>
        </p:txBody>
      </p:sp>
      <p:pic>
        <p:nvPicPr>
          <p:cNvPr id="25603" name="Picture 2" descr="http://www.hwtears.com/themes/hwt/images/screener-bo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57338"/>
            <a:ext cx="4267200" cy="49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Interpreting Handwriting BOE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3277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 flipV="1">
            <a:off x="4267200" y="3505200"/>
            <a:ext cx="2590800" cy="838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14600" y="3429000"/>
            <a:ext cx="4191000" cy="1219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gular Pentagon 10"/>
          <p:cNvSpPr/>
          <p:nvPr/>
        </p:nvSpPr>
        <p:spPr>
          <a:xfrm>
            <a:off x="6248400" y="3048000"/>
            <a:ext cx="2209800" cy="1905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Handwriting</a:t>
            </a:r>
            <a:r>
              <a:rPr lang="en-US" dirty="0"/>
              <a:t> </a:t>
            </a:r>
          </a:p>
          <a:p>
            <a:pPr algn="ctr">
              <a:defRPr/>
            </a:pPr>
            <a:r>
              <a:rPr lang="en-US" dirty="0"/>
              <a:t>-HWT Screener</a:t>
            </a:r>
          </a:p>
          <a:p>
            <a:pPr algn="ctr">
              <a:defRPr/>
            </a:pPr>
            <a:r>
              <a:rPr lang="en-US" dirty="0"/>
              <a:t>-Rubric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HWT Report 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6886575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3962400"/>
            <a:ext cx="2895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 Expectation is 94%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71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Orientation:67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79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Sentence:20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Overall:  59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# of Orthographic errors on spelling:</a:t>
            </a:r>
          </a:p>
          <a:p>
            <a:r>
              <a:rPr lang="en-US" sz="1200">
                <a:latin typeface="Calibri" pitchFamily="34" charset="0"/>
              </a:rPr>
              <a:t># of Phonologic errors on spelling: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CBM CWS: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Parts of Speech:</a:t>
            </a:r>
          </a:p>
          <a:p>
            <a:r>
              <a:rPr lang="en-US" sz="1200">
                <a:latin typeface="Calibri" pitchFamily="34" charset="0"/>
              </a:rPr>
              <a:t>Subject/Predicate Identification:</a:t>
            </a:r>
          </a:p>
          <a:p>
            <a:r>
              <a:rPr lang="en-US" sz="1200">
                <a:latin typeface="Calibri" pitchFamily="34" charset="0"/>
              </a:rPr>
              <a:t>Sentence types :</a:t>
            </a:r>
          </a:p>
          <a:p>
            <a:r>
              <a:rPr lang="en-US" sz="1200">
                <a:latin typeface="Calibri" pitchFamily="34" charset="0"/>
              </a:rPr>
              <a:t>Sentence Identification:</a:t>
            </a:r>
          </a:p>
          <a:p>
            <a:r>
              <a:rPr lang="en-US" sz="1200">
                <a:latin typeface="Calibri" pitchFamily="34" charset="0"/>
              </a:rPr>
              <a:t>Syntax CLOZE: </a:t>
            </a:r>
            <a:endParaRPr lang="en-US"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Content: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Organization: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Style and Fluency: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Language Usage:</a:t>
            </a:r>
          </a:p>
        </p:txBody>
      </p:sp>
      <p:sp>
        <p:nvSpPr>
          <p:cNvPr id="34834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Formation:</a:t>
            </a:r>
          </a:p>
          <a:p>
            <a:r>
              <a:rPr lang="en-US" sz="1200">
                <a:latin typeface="Calibri" pitchFamily="34" charset="0"/>
              </a:rPr>
              <a:t>Size:</a:t>
            </a:r>
          </a:p>
          <a:p>
            <a:r>
              <a:rPr lang="en-US" sz="1200">
                <a:latin typeface="Calibri" pitchFamily="34" charset="0"/>
              </a:rPr>
              <a:t>Neatness:</a:t>
            </a:r>
          </a:p>
          <a:p>
            <a:r>
              <a:rPr lang="en-US" sz="1200">
                <a:latin typeface="Calibri" pitchFamily="34" charset="0"/>
              </a:rPr>
              <a:t>Speed:</a:t>
            </a:r>
          </a:p>
          <a:p>
            <a:r>
              <a:rPr lang="en-US" sz="1200">
                <a:latin typeface="Calibri" pitchFamily="34" charset="0"/>
              </a:rPr>
              <a:t>Posture:</a:t>
            </a:r>
          </a:p>
          <a:p>
            <a:r>
              <a:rPr lang="en-US" sz="1200">
                <a:latin typeface="Calibri" pitchFamily="34" charset="0"/>
              </a:rPr>
              <a:t>Pencil Grip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Developmental Stage of Spelling: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Alphabet Skills: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Reading and Decoding: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Spelling Skills: </a:t>
            </a:r>
          </a:p>
        </p:txBody>
      </p:sp>
      <p:sp>
        <p:nvSpPr>
          <p:cNvPr id="348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3483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40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HWT Report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876300"/>
            <a:ext cx="5410200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048000" y="5715000"/>
            <a:ext cx="4038600" cy="1371600"/>
          </a:xfrm>
          <a:prstGeom prst="ellipse">
            <a:avLst/>
          </a:prstGeom>
          <a:noFill/>
          <a:ln w="1238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2209800"/>
            <a:ext cx="23622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Mark </a:t>
            </a:r>
          </a:p>
          <a:p>
            <a:pPr algn="ctr">
              <a:buFontTx/>
              <a:buChar char="-"/>
              <a:defRPr/>
            </a:pPr>
            <a:r>
              <a:rPr lang="en-US" sz="3200" dirty="0"/>
              <a:t>for concern</a:t>
            </a:r>
          </a:p>
          <a:p>
            <a:pPr algn="ctr">
              <a:defRPr/>
            </a:pPr>
            <a:r>
              <a:rPr lang="en-US" sz="3200" dirty="0"/>
              <a:t>+ for no concern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71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Orientation:67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79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Sentence:20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Overall:  59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# of Orthographic errors on spelling:</a:t>
            </a:r>
          </a:p>
          <a:p>
            <a:r>
              <a:rPr lang="en-US" sz="1200">
                <a:latin typeface="Calibri" pitchFamily="34" charset="0"/>
              </a:rPr>
              <a:t># of Phonologic errors on spelling: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CBM CWS: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Parts of Speech:</a:t>
            </a:r>
          </a:p>
          <a:p>
            <a:r>
              <a:rPr lang="en-US" sz="1200">
                <a:latin typeface="Calibri" pitchFamily="34" charset="0"/>
              </a:rPr>
              <a:t>Subject/Predicate Identification:</a:t>
            </a:r>
          </a:p>
          <a:p>
            <a:r>
              <a:rPr lang="en-US" sz="1200">
                <a:latin typeface="Calibri" pitchFamily="34" charset="0"/>
              </a:rPr>
              <a:t>Sentence types :</a:t>
            </a:r>
          </a:p>
          <a:p>
            <a:r>
              <a:rPr lang="en-US" sz="1200">
                <a:latin typeface="Calibri" pitchFamily="34" charset="0"/>
              </a:rPr>
              <a:t>Sentence Identification:</a:t>
            </a:r>
          </a:p>
          <a:p>
            <a:r>
              <a:rPr lang="en-US" sz="1200">
                <a:latin typeface="Calibri" pitchFamily="34" charset="0"/>
              </a:rPr>
              <a:t>Syntax CLOZE: </a:t>
            </a:r>
            <a:endParaRPr lang="en-US"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Content: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Organization: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Style and Fluency: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Language Usage:</a:t>
            </a:r>
          </a:p>
        </p:txBody>
      </p:sp>
      <p:sp>
        <p:nvSpPr>
          <p:cNvPr id="36882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-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+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-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Developmental Stage of Spelling: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Alphabet Skills: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Reading and Decoding:</a:t>
            </a:r>
          </a:p>
          <a:p>
            <a:endParaRPr lang="en-US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Spelling Skills: </a:t>
            </a:r>
          </a:p>
        </p:txBody>
      </p:sp>
      <p:sp>
        <p:nvSpPr>
          <p:cNvPr id="368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3688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8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Content Language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3962400" cy="52578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The participants will be able to </a:t>
            </a:r>
            <a:r>
              <a:rPr lang="en-US" dirty="0" smtClean="0">
                <a:solidFill>
                  <a:srgbClr val="FF0000"/>
                </a:solidFill>
              </a:rPr>
              <a:t>orally explain </a:t>
            </a:r>
            <a:r>
              <a:rPr lang="en-US" dirty="0" smtClean="0"/>
              <a:t>how to use screeners to determine the specially destined instruction in written expression </a:t>
            </a:r>
            <a:r>
              <a:rPr lang="en-US" dirty="0" smtClean="0">
                <a:solidFill>
                  <a:srgbClr val="00B050"/>
                </a:solidFill>
              </a:rPr>
              <a:t>using academic language</a:t>
            </a:r>
            <a:r>
              <a:rPr lang="en-US" dirty="0" smtClean="0"/>
              <a:t> after </a:t>
            </a:r>
          </a:p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-</a:t>
            </a:r>
            <a:r>
              <a:rPr lang="en-US" dirty="0" smtClean="0">
                <a:solidFill>
                  <a:srgbClr val="002060"/>
                </a:solidFill>
              </a:rPr>
              <a:t>guided review of the writing assessment tools using visuals and graphic organizers </a:t>
            </a:r>
          </a:p>
        </p:txBody>
      </p:sp>
      <p:pic>
        <p:nvPicPr>
          <p:cNvPr id="1026" name="Picture 2" descr="http://beki.typepad.co.uk/.a/6a00d8341cbee053ef013487f02190970c-5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057400"/>
            <a:ext cx="4762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Assessment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WtW 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6200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14600" y="3505200"/>
            <a:ext cx="45720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Spelling Stage of Development</a:t>
            </a:r>
          </a:p>
          <a:p>
            <a:pPr algn="ctr">
              <a:defRPr/>
            </a:pPr>
            <a:r>
              <a:rPr lang="en-US" dirty="0"/>
              <a:t>Emergent- </a:t>
            </a:r>
            <a:r>
              <a:rPr lang="en-US" dirty="0" err="1"/>
              <a:t>prek</a:t>
            </a:r>
            <a:r>
              <a:rPr lang="en-US" dirty="0"/>
              <a:t> -1st grade </a:t>
            </a:r>
          </a:p>
          <a:p>
            <a:pPr algn="ctr">
              <a:defRPr/>
            </a:pPr>
            <a:r>
              <a:rPr lang="en-US" dirty="0"/>
              <a:t>Later name- K to early 3</a:t>
            </a:r>
            <a:r>
              <a:rPr lang="en-US" baseline="30000" dirty="0"/>
              <a:t>rd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Within Word- 1</a:t>
            </a:r>
            <a:r>
              <a:rPr lang="en-US" baseline="30000" dirty="0"/>
              <a:t>st</a:t>
            </a:r>
            <a:r>
              <a:rPr lang="en-US" dirty="0"/>
              <a:t> to mid 4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Syllables and Affixes- 3</a:t>
            </a:r>
            <a:r>
              <a:rPr lang="en-US" baseline="30000" dirty="0"/>
              <a:t>rd</a:t>
            </a:r>
            <a:r>
              <a:rPr lang="en-US" dirty="0"/>
              <a:t> grade to 8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Derivational- 5</a:t>
            </a:r>
            <a:r>
              <a:rPr lang="en-US" baseline="30000" dirty="0"/>
              <a:t>th</a:t>
            </a:r>
            <a:r>
              <a:rPr lang="en-US" dirty="0"/>
              <a:t> to 12 </a:t>
            </a:r>
            <a:r>
              <a:rPr lang="en-US" dirty="0" err="1"/>
              <a:t>th</a:t>
            </a:r>
            <a:r>
              <a:rPr lang="en-US" dirty="0"/>
              <a:t> grade  </a:t>
            </a:r>
          </a:p>
        </p:txBody>
      </p:sp>
      <p:sp>
        <p:nvSpPr>
          <p:cNvPr id="7" name="Right Brace 6"/>
          <p:cNvSpPr/>
          <p:nvPr/>
        </p:nvSpPr>
        <p:spPr>
          <a:xfrm rot="5400000">
            <a:off x="4457700" y="114300"/>
            <a:ext cx="838200" cy="5791200"/>
          </a:xfrm>
          <a:prstGeom prst="rightBrace">
            <a:avLst/>
          </a:prstGeom>
          <a:ln w="857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381000"/>
            <a:ext cx="4267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Phonological and Orthographic Errors</a:t>
            </a:r>
          </a:p>
          <a:p>
            <a:pPr algn="ctr">
              <a:defRPr/>
            </a:pPr>
            <a:r>
              <a:rPr lang="en-US" dirty="0"/>
              <a:t>More than 50% after 3</a:t>
            </a:r>
            <a:r>
              <a:rPr lang="en-US" baseline="30000" dirty="0"/>
              <a:t>rd</a:t>
            </a:r>
            <a:r>
              <a:rPr lang="en-US" dirty="0"/>
              <a:t> grade of phonological errors is a concern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Grading a Spelling Inventory Practice </a:t>
            </a:r>
          </a:p>
        </p:txBody>
      </p:sp>
      <p:pic>
        <p:nvPicPr>
          <p:cNvPr id="40963" name="Picture 17" descr="http://www.synchronyofvisalia.com/images/t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28600"/>
            <a:ext cx="12954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52600"/>
            <a:ext cx="2133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09600" y="5410200"/>
            <a:ext cx="14478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6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133600"/>
            <a:ext cx="42783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3200400" y="2057400"/>
            <a:ext cx="17526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71800" y="2514600"/>
            <a:ext cx="23622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352800" y="3657600"/>
            <a:ext cx="21336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971800" y="4267200"/>
            <a:ext cx="3581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048000" y="53340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7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3575" y="1828800"/>
            <a:ext cx="34004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5562600" y="17526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715000" y="2971800"/>
            <a:ext cx="28194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096000" y="3581400"/>
            <a:ext cx="3048000" cy="76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Grading a Spelling Inventory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397000"/>
          <a:ext cx="74676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Phonoloigcal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Orthographic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Sell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Forck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Fork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Slip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smop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Cond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Flot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Float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Driv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Drive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Spoon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spon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6260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0574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5908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124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5814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1148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51816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C:\Users\rfrantu.DPSUSER\AppData\Local\Microsoft\Windows\Temporary Internet Files\Content.IE5\HUF1HEYX\MC9004346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715000"/>
            <a:ext cx="547688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53" name="Picture 17" descr="http://www.synchronyofvisalia.com/images/t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28600"/>
            <a:ext cx="12954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Core Phonics </a:t>
            </a: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41910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57800" y="19050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2 + errors on a 5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7800" y="36576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3 + errors on a 10+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Interpreting Spelling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38915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4191000" y="3505200"/>
            <a:ext cx="2667000" cy="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14600" y="3429000"/>
            <a:ext cx="4191000" cy="1219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gular Pentagon 7"/>
          <p:cNvSpPr/>
          <p:nvPr/>
        </p:nvSpPr>
        <p:spPr>
          <a:xfrm>
            <a:off x="6248400" y="2971800"/>
            <a:ext cx="2209800" cy="1905000"/>
          </a:xfrm>
          <a:prstGeom prst="pentag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Spelling </a:t>
            </a:r>
            <a:r>
              <a:rPr lang="en-US" dirty="0"/>
              <a:t> </a:t>
            </a:r>
          </a:p>
          <a:p>
            <a:pPr algn="ctr">
              <a:defRPr/>
            </a:pPr>
            <a:r>
              <a:rPr lang="en-US" dirty="0"/>
              <a:t>-</a:t>
            </a:r>
            <a:r>
              <a:rPr lang="en-US" dirty="0" err="1"/>
              <a:t>WtW</a:t>
            </a:r>
            <a:endParaRPr lang="en-US" dirty="0"/>
          </a:p>
          <a:p>
            <a:pPr algn="ctr">
              <a:defRPr/>
            </a:pPr>
            <a:r>
              <a:rPr lang="en-US" dirty="0"/>
              <a:t>-Core Phonics</a:t>
            </a:r>
          </a:p>
          <a:p>
            <a:pPr algn="ctr">
              <a:defRPr/>
            </a:pPr>
            <a:r>
              <a:rPr lang="en-US" dirty="0"/>
              <a:t>-WSC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838200" y="4724400"/>
            <a:ext cx="5867400" cy="533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90600" y="4648200"/>
            <a:ext cx="5715000" cy="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WtW 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6200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14600" y="3505200"/>
            <a:ext cx="45720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Spelling Stage of Development</a:t>
            </a:r>
          </a:p>
          <a:p>
            <a:pPr algn="ctr">
              <a:defRPr/>
            </a:pPr>
            <a:r>
              <a:rPr lang="en-US" dirty="0"/>
              <a:t>Emergent- </a:t>
            </a:r>
            <a:r>
              <a:rPr lang="en-US" dirty="0" err="1"/>
              <a:t>prek</a:t>
            </a:r>
            <a:r>
              <a:rPr lang="en-US" dirty="0"/>
              <a:t> -1st grade </a:t>
            </a:r>
          </a:p>
          <a:p>
            <a:pPr algn="ctr">
              <a:defRPr/>
            </a:pPr>
            <a:r>
              <a:rPr lang="en-US" dirty="0"/>
              <a:t>Later name- K to early 3</a:t>
            </a:r>
            <a:r>
              <a:rPr lang="en-US" baseline="30000" dirty="0"/>
              <a:t>rd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Within Word- 1</a:t>
            </a:r>
            <a:r>
              <a:rPr lang="en-US" baseline="30000" dirty="0"/>
              <a:t>st</a:t>
            </a:r>
            <a:r>
              <a:rPr lang="en-US" dirty="0"/>
              <a:t> to mid 4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Syllables and Affixes- 3</a:t>
            </a:r>
            <a:r>
              <a:rPr lang="en-US" baseline="30000" dirty="0"/>
              <a:t>rd</a:t>
            </a:r>
            <a:r>
              <a:rPr lang="en-US" dirty="0"/>
              <a:t> grade to 8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</a:p>
          <a:p>
            <a:pPr algn="ctr">
              <a:defRPr/>
            </a:pPr>
            <a:r>
              <a:rPr lang="en-US" dirty="0"/>
              <a:t>Derivational- 5</a:t>
            </a:r>
            <a:r>
              <a:rPr lang="en-US" baseline="30000" dirty="0"/>
              <a:t>th</a:t>
            </a:r>
            <a:r>
              <a:rPr lang="en-US" dirty="0"/>
              <a:t> to 12 </a:t>
            </a:r>
            <a:r>
              <a:rPr lang="en-US" dirty="0" err="1"/>
              <a:t>th</a:t>
            </a:r>
            <a:r>
              <a:rPr lang="en-US" dirty="0"/>
              <a:t> grade  </a:t>
            </a:r>
          </a:p>
        </p:txBody>
      </p:sp>
      <p:sp>
        <p:nvSpPr>
          <p:cNvPr id="7" name="Right Brace 6"/>
          <p:cNvSpPr/>
          <p:nvPr/>
        </p:nvSpPr>
        <p:spPr>
          <a:xfrm rot="5400000">
            <a:off x="4457700" y="114300"/>
            <a:ext cx="838200" cy="5791200"/>
          </a:xfrm>
          <a:prstGeom prst="rightBrace">
            <a:avLst/>
          </a:prstGeom>
          <a:ln w="857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381000"/>
            <a:ext cx="4267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Phonological and Orthographic Errors</a:t>
            </a:r>
          </a:p>
          <a:p>
            <a:pPr algn="ctr">
              <a:defRPr/>
            </a:pPr>
            <a:r>
              <a:rPr lang="en-US" dirty="0"/>
              <a:t>More than 50% after 3</a:t>
            </a:r>
            <a:r>
              <a:rPr lang="en-US" baseline="30000" dirty="0"/>
              <a:t>rd</a:t>
            </a:r>
            <a:r>
              <a:rPr lang="en-US" dirty="0"/>
              <a:t> grade of phonological errors is a concern 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Core Phonics </a:t>
            </a: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41910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57800" y="19050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2 + errors on a 5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7800" y="3657600"/>
            <a:ext cx="2971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3 + errors on a 10+ items tests is a concern after 2</a:t>
            </a:r>
            <a:r>
              <a:rPr lang="en-US" baseline="30000" dirty="0"/>
              <a:t>nd</a:t>
            </a:r>
            <a:r>
              <a:rPr lang="en-US" dirty="0"/>
              <a:t> grade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71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Orientation:67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79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Sentence:20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Overall:  59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Orthographic errors on spelling: 95%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Phonologic errors on spelling: 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CBM CWS: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Parts of Speech:</a:t>
            </a:r>
          </a:p>
          <a:p>
            <a:r>
              <a:rPr lang="en-US" sz="1200">
                <a:latin typeface="Calibri" pitchFamily="34" charset="0"/>
              </a:rPr>
              <a:t>Subject/Predicate Identification:</a:t>
            </a:r>
          </a:p>
          <a:p>
            <a:r>
              <a:rPr lang="en-US" sz="1200">
                <a:latin typeface="Calibri" pitchFamily="34" charset="0"/>
              </a:rPr>
              <a:t>Sentence types :</a:t>
            </a:r>
          </a:p>
          <a:p>
            <a:r>
              <a:rPr lang="en-US" sz="1200">
                <a:latin typeface="Calibri" pitchFamily="34" charset="0"/>
              </a:rPr>
              <a:t>Sentence Identification:</a:t>
            </a:r>
          </a:p>
          <a:p>
            <a:r>
              <a:rPr lang="en-US" sz="1200">
                <a:latin typeface="Calibri" pitchFamily="34" charset="0"/>
              </a:rPr>
              <a:t>Syntax CLOZE: </a:t>
            </a:r>
            <a:endParaRPr lang="en-US"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Content: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Organization: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Style and Fluency: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Language Usage:</a:t>
            </a:r>
          </a:p>
        </p:txBody>
      </p:sp>
      <p:sp>
        <p:nvSpPr>
          <p:cNvPr id="44050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-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+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-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Developmental Stage of Spelling: Within Words 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96%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Spelling Skills:  100%</a:t>
            </a:r>
          </a:p>
        </p:txBody>
      </p:sp>
      <p:sp>
        <p:nvSpPr>
          <p:cNvPr id="440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4055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6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219200"/>
          <a:ext cx="7467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296091">
                <a:tc>
                  <a:txBody>
                    <a:bodyPr/>
                    <a:lstStyle/>
                    <a:p>
                      <a:r>
                        <a:rPr lang="en-US" dirty="0" smtClean="0"/>
                        <a:t>Domain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Tools </a:t>
                      </a:r>
                      <a:endParaRPr lang="en-US" dirty="0"/>
                    </a:p>
                  </a:txBody>
                  <a:tcPr/>
                </a:tc>
              </a:tr>
              <a:tr h="118436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</a:t>
                      </a:r>
                      <a:r>
                        <a:rPr lang="en-US" sz="1600" baseline="0" dirty="0" smtClean="0"/>
                        <a:t> Spelling (phonics)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WIST</a:t>
                      </a:r>
                    </a:p>
                    <a:p>
                      <a:r>
                        <a:rPr lang="en-US" sz="1600" b="1" dirty="0" smtClean="0"/>
                        <a:t>Core Phonics</a:t>
                      </a:r>
                      <a:r>
                        <a:rPr lang="en-US" sz="1600" b="1" baseline="0" dirty="0" smtClean="0"/>
                        <a:t> </a:t>
                      </a:r>
                    </a:p>
                    <a:p>
                      <a:r>
                        <a:rPr lang="en-US" sz="1600" b="1" baseline="0" dirty="0" smtClean="0"/>
                        <a:t>Spelling Inventory </a:t>
                      </a:r>
                    </a:p>
                    <a:p>
                      <a:r>
                        <a:rPr lang="en-US" sz="1600" baseline="0" dirty="0" smtClean="0"/>
                        <a:t>Spelling CBM</a:t>
                      </a:r>
                    </a:p>
                    <a:p>
                      <a:r>
                        <a:rPr lang="en-US" sz="1600" b="1" baseline="0" dirty="0" smtClean="0"/>
                        <a:t>Writing Samples </a:t>
                      </a:r>
                      <a:endParaRPr lang="en-US" sz="1600" b="1" dirty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</a:t>
                      </a:r>
                      <a:r>
                        <a:rPr lang="en-US" sz="1600" baseline="0" dirty="0" smtClean="0"/>
                        <a:t> Expressive Syntax (Grammar)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Grammar Inventory</a:t>
                      </a:r>
                    </a:p>
                    <a:p>
                      <a:r>
                        <a:rPr lang="en-US" sz="1600" b="1" dirty="0" smtClean="0"/>
                        <a:t>Correct</a:t>
                      </a:r>
                      <a:r>
                        <a:rPr lang="en-US" sz="1600" b="1" baseline="0" dirty="0" smtClean="0"/>
                        <a:t> Writing Sequence  CBM</a:t>
                      </a:r>
                    </a:p>
                    <a:p>
                      <a:r>
                        <a:rPr lang="en-US" sz="1600" b="1" baseline="0" dirty="0" smtClean="0"/>
                        <a:t>Writing Samples </a:t>
                      </a:r>
                      <a:endParaRPr lang="en-US" sz="1600" b="1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Translating: Mechanics (rules</a:t>
                      </a:r>
                      <a:r>
                        <a:rPr lang="en-US" sz="1600" baseline="0" dirty="0" smtClean="0"/>
                        <a:t> of writing; capitol, punctuation etc)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r>
                        <a:rPr lang="en-US" sz="1600" baseline="0" dirty="0" smtClean="0"/>
                        <a:t> Rubrics </a:t>
                      </a:r>
                    </a:p>
                    <a:p>
                      <a:r>
                        <a:rPr lang="en-US" sz="1600" baseline="0" dirty="0" smtClean="0"/>
                        <a:t>Writing Samples </a:t>
                      </a:r>
                      <a:endParaRPr lang="en-US" sz="1600" dirty="0"/>
                    </a:p>
                  </a:txBody>
                  <a:tcPr/>
                </a:tc>
              </a:tr>
              <a:tr h="96229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Transcribing:</a:t>
                      </a:r>
                      <a:r>
                        <a:rPr lang="en-US" sz="1600" baseline="0" dirty="0" smtClean="0"/>
                        <a:t> Handwriting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HWT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Screening </a:t>
                      </a:r>
                    </a:p>
                    <a:p>
                      <a:r>
                        <a:rPr lang="en-US" sz="1600" dirty="0" smtClean="0"/>
                        <a:t>Print TOOL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Minnesota Handwriting Assessment </a:t>
                      </a:r>
                    </a:p>
                    <a:p>
                      <a:r>
                        <a:rPr lang="en-US" sz="1600" baseline="0" dirty="0" smtClean="0"/>
                        <a:t>Writing Samples </a:t>
                      </a:r>
                      <a:endParaRPr lang="en-US" sz="1600" dirty="0" smtClean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Language Processing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CELF</a:t>
                      </a:r>
                    </a:p>
                    <a:p>
                      <a:r>
                        <a:rPr lang="en-US" sz="1600" dirty="0" smtClean="0"/>
                        <a:t>TOWL/TEWL</a:t>
                      </a:r>
                    </a:p>
                    <a:p>
                      <a:r>
                        <a:rPr lang="en-US" sz="1600" dirty="0" smtClean="0"/>
                        <a:t>Writing Samples </a:t>
                      </a:r>
                      <a:endParaRPr lang="en-US" sz="1600" dirty="0"/>
                    </a:p>
                  </a:txBody>
                  <a:tcPr/>
                </a:tc>
              </a:tr>
              <a:tr h="7402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Mental Control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Classroom Impact Questionnaire</a:t>
                      </a:r>
                    </a:p>
                    <a:p>
                      <a:r>
                        <a:rPr lang="en-US" sz="1600" dirty="0" smtClean="0"/>
                        <a:t>Informal memory</a:t>
                      </a:r>
                      <a:r>
                        <a:rPr lang="en-US" sz="1600" baseline="0" dirty="0" smtClean="0"/>
                        <a:t> inventory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03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 and Composition  Assessment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TMG</a:t>
            </a: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424815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0" y="2209800"/>
            <a:ext cx="3505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Parts of Speech: Knowledge</a:t>
            </a:r>
          </a:p>
          <a:p>
            <a:r>
              <a:rPr lang="en-US" sz="2400">
                <a:latin typeface="Calibri" pitchFamily="34" charset="0"/>
              </a:rPr>
              <a:t>Subject/Predicate Identification: Knowledge </a:t>
            </a:r>
          </a:p>
          <a:p>
            <a:r>
              <a:rPr lang="en-US" sz="2400">
                <a:latin typeface="Calibri" pitchFamily="34" charset="0"/>
              </a:rPr>
              <a:t>Sentence types : Knowledge </a:t>
            </a:r>
          </a:p>
          <a:p>
            <a:r>
              <a:rPr lang="en-US" sz="2400">
                <a:latin typeface="Calibri" pitchFamily="34" charset="0"/>
              </a:rPr>
              <a:t>Sentence Identification: Knowledge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28800" y="2057400"/>
            <a:ext cx="3505200" cy="457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981200" y="3200400"/>
            <a:ext cx="3429000" cy="3810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438400" y="3962400"/>
            <a:ext cx="2895600" cy="6858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90800" y="4572000"/>
            <a:ext cx="2667000" cy="1295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181600" y="5486400"/>
            <a:ext cx="3352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Helps to determine what to teach </a:t>
            </a:r>
          </a:p>
        </p:txBody>
      </p:sp>
      <p:sp>
        <p:nvSpPr>
          <p:cNvPr id="15" name="Oval 14"/>
          <p:cNvSpPr/>
          <p:nvPr/>
        </p:nvSpPr>
        <p:spPr>
          <a:xfrm>
            <a:off x="5257800" y="533400"/>
            <a:ext cx="3124200" cy="1600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Check the grade level expectations to determine is this is a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TMG 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2195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5334000" y="22098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CLOZE- hints at a processing disorder </a:t>
            </a:r>
          </a:p>
        </p:txBody>
      </p:sp>
      <p:sp>
        <p:nvSpPr>
          <p:cNvPr id="48133" name="TextBox 38"/>
          <p:cNvSpPr txBox="1">
            <a:spLocks noChangeArrowheads="1"/>
          </p:cNvSpPr>
          <p:nvPr/>
        </p:nvSpPr>
        <p:spPr bwMode="auto">
          <a:xfrm>
            <a:off x="4800600" y="3048000"/>
            <a:ext cx="20574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sp>
        <p:nvSpPr>
          <p:cNvPr id="48134" name="TextBox 37"/>
          <p:cNvSpPr txBox="1">
            <a:spLocks noChangeArrowheads="1"/>
          </p:cNvSpPr>
          <p:nvPr/>
        </p:nvSpPr>
        <p:spPr bwMode="auto">
          <a:xfrm>
            <a:off x="6553200" y="4800600"/>
            <a:ext cx="16764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48135" name="TextBox 33"/>
          <p:cNvSpPr txBox="1">
            <a:spLocks noChangeArrowheads="1"/>
          </p:cNvSpPr>
          <p:nvPr/>
        </p:nvSpPr>
        <p:spPr bwMode="auto">
          <a:xfrm>
            <a:off x="5029200" y="5410200"/>
            <a:ext cx="1143000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w Cen MT" pitchFamily="34" charset="0"/>
              </a:rPr>
              <a:t>Automatic Pilot </a:t>
            </a:r>
          </a:p>
        </p:txBody>
      </p:sp>
      <p:sp>
        <p:nvSpPr>
          <p:cNvPr id="10" name="Oval 9"/>
          <p:cNvSpPr/>
          <p:nvPr/>
        </p:nvSpPr>
        <p:spPr>
          <a:xfrm>
            <a:off x="4876800" y="228600"/>
            <a:ext cx="38100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If there are NO grade level expectations then TEACH IT!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Determining the Correct Writing Sequence (CWS)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lvl="1">
              <a:defRPr/>
            </a:pPr>
            <a:r>
              <a:rPr lang="en-US" dirty="0" smtClean="0"/>
              <a:t>A correct Writing Sequence (CWS) is a pair of adjacent, correctly spelled words that are acceptable within the context of the written phrase.  CWS takes into account punctuation, syntax, semantics, spelling, and capitalization.  When scoring CWS, a caret (^) is used to mark each correct word sequence.  A space is implied at the beginning of the sentence.</a:t>
            </a:r>
          </a:p>
          <a:p>
            <a:pPr lvl="1">
              <a:defRPr/>
            </a:pPr>
            <a:r>
              <a:rPr lang="en-US" dirty="0" smtClean="0"/>
              <a:t>Place a caret (^) between words that are (1)mechanically (spelled correctly, appropriate capitalization, (2) semantically, and (3) syntactically correct; calculate the sum of the number of carets = CWS</a:t>
            </a:r>
          </a:p>
          <a:p>
            <a:pPr lvl="1">
              <a:defRPr/>
            </a:pPr>
            <a:r>
              <a:rPr lang="en-US" dirty="0" smtClean="0"/>
              <a:t>There are many rules for CWS!  Please refer to page 3 and 4 in the How to Conduct a Writing CBM (yellow) handout</a:t>
            </a:r>
          </a:p>
          <a:p>
            <a:pPr lvl="1"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US" b="1" smtClean="0"/>
              <a:t>Spelling: </a:t>
            </a:r>
            <a:r>
              <a:rPr lang="en-US" smtClean="0"/>
              <a:t>Words must be spelled correctly </a:t>
            </a:r>
          </a:p>
          <a:p>
            <a:endParaRPr lang="en-US" smtClean="0"/>
          </a:p>
        </p:txBody>
      </p:sp>
      <p:pic>
        <p:nvPicPr>
          <p:cNvPr id="5018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743200"/>
            <a:ext cx="765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-Shape 4"/>
          <p:cNvSpPr/>
          <p:nvPr/>
        </p:nvSpPr>
        <p:spPr>
          <a:xfrm rot="8134650">
            <a:off x="5111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L-Shape 5"/>
          <p:cNvSpPr/>
          <p:nvPr/>
        </p:nvSpPr>
        <p:spPr>
          <a:xfrm rot="8134650">
            <a:off x="47021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787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3025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15779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56165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66071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79025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10000" y="3657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pic>
        <p:nvPicPr>
          <p:cNvPr id="501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572000"/>
            <a:ext cx="76358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-Shape 15"/>
          <p:cNvSpPr/>
          <p:nvPr/>
        </p:nvSpPr>
        <p:spPr>
          <a:xfrm rot="8134650">
            <a:off x="4349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50831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5921375" y="4552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828800" y="4648200"/>
            <a:ext cx="16002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581400" y="4572000"/>
            <a:ext cx="6858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10400" y="4419600"/>
            <a:ext cx="1219200" cy="762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657600" y="5562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20" grpId="0" animBg="1"/>
      <p:bldP spid="21" grpId="0" animBg="1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r>
              <a:rPr lang="en-US" b="1" smtClean="0"/>
              <a:t>Capitalization: </a:t>
            </a:r>
            <a:r>
              <a:rPr lang="en-US" smtClean="0"/>
              <a:t>Beginning of sentences, proper nouns counted, incorrectly capitalized are incorrect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90800"/>
            <a:ext cx="60928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038600"/>
            <a:ext cx="5978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257800"/>
            <a:ext cx="55626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-Shape 6"/>
          <p:cNvSpPr/>
          <p:nvPr/>
        </p:nvSpPr>
        <p:spPr>
          <a:xfrm rot="8134650">
            <a:off x="12731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2644775" y="2800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3787775" y="2724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5921375" y="2647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7369175" y="2571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3254375" y="4171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5311775" y="4095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68357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1577975" y="5543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27971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3211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3429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33800" y="4724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810000" y="6096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r>
              <a:rPr lang="en-US" b="1" smtClean="0"/>
              <a:t>Capitalization: </a:t>
            </a:r>
            <a:r>
              <a:rPr lang="en-US" smtClean="0"/>
              <a:t>Beginning of sentences, proper nouns counted, incorrectly capitalized are incorrect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95600"/>
            <a:ext cx="55626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-Shape 14"/>
          <p:cNvSpPr/>
          <p:nvPr/>
        </p:nvSpPr>
        <p:spPr>
          <a:xfrm rot="8134650">
            <a:off x="1425575" y="3181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26447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1687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657600" y="3733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3</a:t>
            </a:r>
          </a:p>
        </p:txBody>
      </p:sp>
      <p:pic>
        <p:nvPicPr>
          <p:cNvPr id="5223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495800"/>
            <a:ext cx="6437313" cy="914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2" name="L-Shape 21"/>
          <p:cNvSpPr/>
          <p:nvPr/>
        </p:nvSpPr>
        <p:spPr>
          <a:xfrm rot="8134650">
            <a:off x="10445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2263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3406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L-Shape 24"/>
          <p:cNvSpPr/>
          <p:nvPr/>
        </p:nvSpPr>
        <p:spPr>
          <a:xfrm rot="8134650">
            <a:off x="44735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581400" y="5562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 b="1" smtClean="0"/>
              <a:t>Punctuation: </a:t>
            </a:r>
            <a:r>
              <a:rPr lang="en-US" smtClean="0"/>
              <a:t>At the end of sentences, commas not counted unless in a series, where they must be used correctly, other punctuation not  counted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0"/>
            <a:ext cx="66865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724400"/>
            <a:ext cx="67056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-Shape 5"/>
          <p:cNvSpPr/>
          <p:nvPr/>
        </p:nvSpPr>
        <p:spPr>
          <a:xfrm rot="8134650">
            <a:off x="968375" y="3257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2263775" y="3181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3482975" y="3105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40925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4625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5692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66833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75215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1044575" y="3790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1806575" y="3714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3025775" y="3714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3635375" y="3638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4191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12</a:t>
            </a:r>
          </a:p>
        </p:txBody>
      </p:sp>
      <p:sp>
        <p:nvSpPr>
          <p:cNvPr id="20" name="L-Shape 19"/>
          <p:cNvSpPr/>
          <p:nvPr/>
        </p:nvSpPr>
        <p:spPr>
          <a:xfrm rot="8134650">
            <a:off x="815975" y="4933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L-Shape 20"/>
          <p:cNvSpPr/>
          <p:nvPr/>
        </p:nvSpPr>
        <p:spPr>
          <a:xfrm rot="8134650">
            <a:off x="20351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L-Shape 21"/>
          <p:cNvSpPr/>
          <p:nvPr/>
        </p:nvSpPr>
        <p:spPr>
          <a:xfrm rot="8134650">
            <a:off x="31781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37877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4473575" y="4781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L-Shape 24"/>
          <p:cNvSpPr/>
          <p:nvPr/>
        </p:nvSpPr>
        <p:spPr>
          <a:xfrm rot="8134650">
            <a:off x="56927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L-Shape 25"/>
          <p:cNvSpPr/>
          <p:nvPr/>
        </p:nvSpPr>
        <p:spPr>
          <a:xfrm rot="8134650">
            <a:off x="6683375" y="4629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L-Shape 27"/>
          <p:cNvSpPr/>
          <p:nvPr/>
        </p:nvSpPr>
        <p:spPr>
          <a:xfrm rot="8134650">
            <a:off x="2492375" y="546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81400" y="5867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953000"/>
            <a:ext cx="72390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7394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427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 b="1" smtClean="0"/>
              <a:t>Punctuation: </a:t>
            </a:r>
            <a:r>
              <a:rPr lang="en-US" smtClean="0"/>
              <a:t>At the end of sentences, commas not counted unless in a series, where they must be used correctly, other punctuation not  counted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6" name="L-Shape 5"/>
          <p:cNvSpPr/>
          <p:nvPr/>
        </p:nvSpPr>
        <p:spPr>
          <a:xfrm rot="8134650">
            <a:off x="3587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11207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2492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3254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4397375" y="3486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53117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6454775" y="3333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41910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sp>
        <p:nvSpPr>
          <p:cNvPr id="20" name="L-Shape 19"/>
          <p:cNvSpPr/>
          <p:nvPr/>
        </p:nvSpPr>
        <p:spPr>
          <a:xfrm rot="8134650">
            <a:off x="5111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L-Shape 20"/>
          <p:cNvSpPr/>
          <p:nvPr/>
        </p:nvSpPr>
        <p:spPr>
          <a:xfrm rot="8134650">
            <a:off x="11969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L-Shape 21"/>
          <p:cNvSpPr/>
          <p:nvPr/>
        </p:nvSpPr>
        <p:spPr>
          <a:xfrm rot="8134650">
            <a:off x="53117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L-Shape 22"/>
          <p:cNvSpPr/>
          <p:nvPr/>
        </p:nvSpPr>
        <p:spPr>
          <a:xfrm rot="8134650">
            <a:off x="6378575" y="5010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8134650">
            <a:off x="7521575" y="4857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L-Shape 26"/>
          <p:cNvSpPr/>
          <p:nvPr/>
        </p:nvSpPr>
        <p:spPr>
          <a:xfrm rot="8134650">
            <a:off x="2720975" y="5238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L-Shape 27"/>
          <p:cNvSpPr/>
          <p:nvPr/>
        </p:nvSpPr>
        <p:spPr>
          <a:xfrm rot="8134650">
            <a:off x="3406775" y="5238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81400" y="5867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7</a:t>
            </a:r>
          </a:p>
        </p:txBody>
      </p:sp>
      <p:sp>
        <p:nvSpPr>
          <p:cNvPr id="30" name="L-Shape 29"/>
          <p:cNvSpPr/>
          <p:nvPr/>
        </p:nvSpPr>
        <p:spPr>
          <a:xfrm rot="8134650">
            <a:off x="7521575" y="3333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b="1" smtClean="0"/>
              <a:t>Syntax: </a:t>
            </a:r>
            <a:r>
              <a:rPr lang="en-US" smtClean="0"/>
              <a:t>Must be syntactically correct to be counted.  Words that begin with a conjunction are correct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75723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495800"/>
            <a:ext cx="77041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8001000" y="48006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58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11207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21875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3482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45497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5464175" y="2952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6683375" y="2876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7902575" y="2876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81400" y="3733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8</a:t>
            </a:r>
          </a:p>
        </p:txBody>
      </p:sp>
      <p:sp>
        <p:nvSpPr>
          <p:cNvPr id="16" name="L-Shape 15"/>
          <p:cNvSpPr/>
          <p:nvPr/>
        </p:nvSpPr>
        <p:spPr>
          <a:xfrm rot="8134650">
            <a:off x="4349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12731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4092575" y="4552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L-Shape 18"/>
          <p:cNvSpPr/>
          <p:nvPr/>
        </p:nvSpPr>
        <p:spPr>
          <a:xfrm rot="8134650">
            <a:off x="5159375" y="44767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L-Shape 19"/>
          <p:cNvSpPr/>
          <p:nvPr/>
        </p:nvSpPr>
        <p:spPr>
          <a:xfrm rot="8134650">
            <a:off x="7902575" y="4400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05200" y="52578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Scoring the HWT Handwriting Screener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Rules for Scoring</a:t>
            </a:r>
            <a:br>
              <a:rPr lang="en-US" dirty="0" smtClean="0"/>
            </a:br>
            <a:r>
              <a:rPr lang="en-US" sz="2800" dirty="0" smtClean="0"/>
              <a:t>See Handout for Details</a:t>
            </a:r>
            <a:endParaRPr lang="en-US" dirty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US" b="1" smtClean="0"/>
              <a:t>Semantics: </a:t>
            </a:r>
            <a:r>
              <a:rPr lang="en-US" smtClean="0"/>
              <a:t>Semantically correct </a:t>
            </a:r>
          </a:p>
          <a:p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438400"/>
            <a:ext cx="68849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962400"/>
            <a:ext cx="6989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-Shape 5"/>
          <p:cNvSpPr/>
          <p:nvPr/>
        </p:nvSpPr>
        <p:spPr>
          <a:xfrm rot="8134650">
            <a:off x="1044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27971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4168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5235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63785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7597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81400" y="3276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5</a:t>
            </a:r>
          </a:p>
        </p:txBody>
      </p:sp>
      <p:sp>
        <p:nvSpPr>
          <p:cNvPr id="13" name="L-Shape 12"/>
          <p:cNvSpPr/>
          <p:nvPr/>
        </p:nvSpPr>
        <p:spPr>
          <a:xfrm rot="8134650">
            <a:off x="968375" y="3943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2873375" y="3943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41687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7521575" y="3790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33800" y="48006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CWS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Correct Writing Sequence </a:t>
            </a: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983538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-Shape 4"/>
          <p:cNvSpPr/>
          <p:nvPr/>
        </p:nvSpPr>
        <p:spPr>
          <a:xfrm rot="8134650">
            <a:off x="739775" y="165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L-Shape 5"/>
          <p:cNvSpPr/>
          <p:nvPr/>
        </p:nvSpPr>
        <p:spPr>
          <a:xfrm rot="8134650">
            <a:off x="2263775" y="1733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-Shape 6"/>
          <p:cNvSpPr/>
          <p:nvPr/>
        </p:nvSpPr>
        <p:spPr>
          <a:xfrm rot="8134650">
            <a:off x="3635375" y="1657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L-Shape 7"/>
          <p:cNvSpPr/>
          <p:nvPr/>
        </p:nvSpPr>
        <p:spPr>
          <a:xfrm rot="8134650">
            <a:off x="6683375" y="1962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-Shape 8"/>
          <p:cNvSpPr/>
          <p:nvPr/>
        </p:nvSpPr>
        <p:spPr>
          <a:xfrm rot="8134650">
            <a:off x="18827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-Shape 9"/>
          <p:cNvSpPr/>
          <p:nvPr/>
        </p:nvSpPr>
        <p:spPr>
          <a:xfrm rot="8134650">
            <a:off x="7369175" y="2419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-Shape 10"/>
          <p:cNvSpPr/>
          <p:nvPr/>
        </p:nvSpPr>
        <p:spPr>
          <a:xfrm rot="8134650">
            <a:off x="53879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-Shape 11"/>
          <p:cNvSpPr/>
          <p:nvPr/>
        </p:nvSpPr>
        <p:spPr>
          <a:xfrm rot="8134650">
            <a:off x="7140575" y="3028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 rot="8134650">
            <a:off x="2568575" y="3409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L-Shape 13"/>
          <p:cNvSpPr/>
          <p:nvPr/>
        </p:nvSpPr>
        <p:spPr>
          <a:xfrm rot="8134650">
            <a:off x="1730375" y="4019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L-Shape 14"/>
          <p:cNvSpPr/>
          <p:nvPr/>
        </p:nvSpPr>
        <p:spPr>
          <a:xfrm rot="8134650">
            <a:off x="5159375" y="42481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L-Shape 15"/>
          <p:cNvSpPr/>
          <p:nvPr/>
        </p:nvSpPr>
        <p:spPr>
          <a:xfrm rot="8134650">
            <a:off x="34829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-Shape 16"/>
          <p:cNvSpPr/>
          <p:nvPr/>
        </p:nvSpPr>
        <p:spPr>
          <a:xfrm rot="8134650">
            <a:off x="4549775" y="47053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-Shape 17"/>
          <p:cNvSpPr/>
          <p:nvPr/>
        </p:nvSpPr>
        <p:spPr>
          <a:xfrm rot="8134650">
            <a:off x="3254375" y="51625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L-Shape 18"/>
          <p:cNvSpPr/>
          <p:nvPr/>
        </p:nvSpPr>
        <p:spPr>
          <a:xfrm rot="8134650">
            <a:off x="4549775" y="5314950"/>
            <a:ext cx="273050" cy="266700"/>
          </a:xfrm>
          <a:prstGeom prst="corner">
            <a:avLst>
              <a:gd name="adj1" fmla="val 23002"/>
              <a:gd name="adj2" fmla="val 22758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324600" y="5780088"/>
            <a:ext cx="2590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15 CWS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Interpreting Grammar BOE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6083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4267200" y="2667000"/>
            <a:ext cx="2590800" cy="838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62200" y="2514600"/>
            <a:ext cx="4343400" cy="21336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38200" y="4724400"/>
            <a:ext cx="5867400" cy="533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90600" y="4648200"/>
            <a:ext cx="5715000" cy="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gular Pentagon 10"/>
          <p:cNvSpPr/>
          <p:nvPr/>
        </p:nvSpPr>
        <p:spPr>
          <a:xfrm>
            <a:off x="6172200" y="3048000"/>
            <a:ext cx="2209800" cy="1981200"/>
          </a:xfrm>
          <a:prstGeom prst="pen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Grammar </a:t>
            </a:r>
            <a:r>
              <a:rPr lang="en-US" dirty="0"/>
              <a:t> </a:t>
            </a:r>
          </a:p>
          <a:p>
            <a:pPr algn="ctr">
              <a:defRPr/>
            </a:pPr>
            <a:r>
              <a:rPr lang="en-US" dirty="0"/>
              <a:t>-TMG  Screener</a:t>
            </a:r>
          </a:p>
          <a:p>
            <a:pPr algn="ctr">
              <a:defRPr/>
            </a:pPr>
            <a:r>
              <a:rPr lang="en-US" dirty="0"/>
              <a:t>- CWS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TMG</a:t>
            </a: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424815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0" y="2209800"/>
            <a:ext cx="3505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Parts of Speech: Knowledge</a:t>
            </a:r>
          </a:p>
          <a:p>
            <a:r>
              <a:rPr lang="en-US" sz="2400">
                <a:latin typeface="Calibri" pitchFamily="34" charset="0"/>
              </a:rPr>
              <a:t>Subject/Predicate Identification: Knowledge </a:t>
            </a:r>
          </a:p>
          <a:p>
            <a:r>
              <a:rPr lang="en-US" sz="2400">
                <a:latin typeface="Calibri" pitchFamily="34" charset="0"/>
              </a:rPr>
              <a:t>Sentence types : Knowledge </a:t>
            </a:r>
          </a:p>
          <a:p>
            <a:r>
              <a:rPr lang="en-US" sz="2400">
                <a:latin typeface="Calibri" pitchFamily="34" charset="0"/>
              </a:rPr>
              <a:t>Sentence Identification: Knowledge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28800" y="2057400"/>
            <a:ext cx="3505200" cy="457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981200" y="3200400"/>
            <a:ext cx="3429000" cy="3810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438400" y="3962400"/>
            <a:ext cx="2895600" cy="6858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90800" y="4572000"/>
            <a:ext cx="2667000" cy="1295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181600" y="5486400"/>
            <a:ext cx="3352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Helps to determine what to teach </a:t>
            </a:r>
          </a:p>
        </p:txBody>
      </p:sp>
      <p:sp>
        <p:nvSpPr>
          <p:cNvPr id="15" name="Oval 14"/>
          <p:cNvSpPr/>
          <p:nvPr/>
        </p:nvSpPr>
        <p:spPr>
          <a:xfrm>
            <a:off x="5257800" y="533400"/>
            <a:ext cx="3124200" cy="1600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Check the grade level expectations to determine is this is a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TMG 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2195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5334000" y="22098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CLOZE- hints at a processing disorder </a:t>
            </a:r>
          </a:p>
        </p:txBody>
      </p:sp>
      <p:sp>
        <p:nvSpPr>
          <p:cNvPr id="48133" name="TextBox 38"/>
          <p:cNvSpPr txBox="1">
            <a:spLocks noChangeArrowheads="1"/>
          </p:cNvSpPr>
          <p:nvPr/>
        </p:nvSpPr>
        <p:spPr bwMode="auto">
          <a:xfrm>
            <a:off x="4800600" y="3048000"/>
            <a:ext cx="2057400" cy="203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Higher-level reasoning: finding evidence, judging perspective, synthesizing or elaboration, having a new idea</a:t>
            </a:r>
          </a:p>
        </p:txBody>
      </p:sp>
      <p:sp>
        <p:nvSpPr>
          <p:cNvPr id="48134" name="TextBox 37"/>
          <p:cNvSpPr txBox="1">
            <a:spLocks noChangeArrowheads="1"/>
          </p:cNvSpPr>
          <p:nvPr/>
        </p:nvSpPr>
        <p:spPr bwMode="auto">
          <a:xfrm>
            <a:off x="6553200" y="4800600"/>
            <a:ext cx="16764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w Cen MT" pitchFamily="34" charset="0"/>
              </a:rPr>
              <a:t>Self-regulation: revising, employing strategies, setting goals, managing attention, taking perspective of the reader</a:t>
            </a:r>
          </a:p>
        </p:txBody>
      </p:sp>
      <p:sp>
        <p:nvSpPr>
          <p:cNvPr id="48135" name="TextBox 33"/>
          <p:cNvSpPr txBox="1">
            <a:spLocks noChangeArrowheads="1"/>
          </p:cNvSpPr>
          <p:nvPr/>
        </p:nvSpPr>
        <p:spPr bwMode="auto">
          <a:xfrm>
            <a:off x="5029200" y="5410200"/>
            <a:ext cx="1143000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w Cen MT" pitchFamily="34" charset="0"/>
              </a:rPr>
              <a:t>Automatic Pilot </a:t>
            </a:r>
          </a:p>
        </p:txBody>
      </p:sp>
      <p:sp>
        <p:nvSpPr>
          <p:cNvPr id="10" name="Oval 9"/>
          <p:cNvSpPr/>
          <p:nvPr/>
        </p:nvSpPr>
        <p:spPr>
          <a:xfrm>
            <a:off x="4876800" y="228600"/>
            <a:ext cx="38100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If there are NO grade level expectations then TEACH IT!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71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Orientation:67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79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Sentence:20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Overall:  59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Orthographic errors on spelling: 95%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Phonologic errors on spelling: 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CBM CWS: Sig. Below Benchmark 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types: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Identification: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Syntax CLOZE: 25%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Writing Content: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Organization: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Writing Style and Fluency: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Language Usage:</a:t>
            </a:r>
          </a:p>
        </p:txBody>
      </p:sp>
      <p:sp>
        <p:nvSpPr>
          <p:cNvPr id="58386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-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+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-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Developmental Stage of Spelling: Within Words 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96%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Spelling Skills:  100%</a:t>
            </a:r>
          </a:p>
        </p:txBody>
      </p:sp>
      <p:sp>
        <p:nvSpPr>
          <p:cNvPr id="583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839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2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Interpreting Written Composition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6041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4800600" y="2514600"/>
            <a:ext cx="2133600" cy="9144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86000" y="2438400"/>
            <a:ext cx="4191000" cy="1219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09600" y="4648200"/>
            <a:ext cx="6096000" cy="76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2000" y="2667000"/>
            <a:ext cx="5943600" cy="1981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gular Pentagon 10"/>
          <p:cNvSpPr/>
          <p:nvPr/>
        </p:nvSpPr>
        <p:spPr>
          <a:xfrm>
            <a:off x="6248400" y="2895600"/>
            <a:ext cx="2286000" cy="2057400"/>
          </a:xfrm>
          <a:prstGeom prst="pent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Composition </a:t>
            </a:r>
            <a:r>
              <a:rPr lang="en-US" dirty="0"/>
              <a:t> -Rubric</a:t>
            </a:r>
          </a:p>
          <a:p>
            <a:pPr algn="ctr">
              <a:defRPr/>
            </a:pPr>
            <a:r>
              <a:rPr lang="en-US" dirty="0"/>
              <a:t> -TWW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362200" y="3124200"/>
            <a:ext cx="4191000" cy="12192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562600" y="5410200"/>
            <a:ext cx="2895600" cy="9906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Have the child revise their writing the next day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429000" y="5029200"/>
            <a:ext cx="2895600" cy="685800"/>
          </a:xfrm>
          <a:prstGeom prst="line">
            <a:avLst/>
          </a:prstGeom>
          <a:ln w="889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Writing Rubric 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62198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5105400" y="2743200"/>
            <a:ext cx="38100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Intermediate writing rubric is more detailed as greater skills is expected. </a:t>
            </a:r>
          </a:p>
          <a:p>
            <a:pPr algn="ctr">
              <a:defRPr/>
            </a:pPr>
            <a:r>
              <a:rPr lang="en-US" dirty="0"/>
              <a:t>Goal is to score 3 except for  organization, style/fluency/ language use and handwriting in the primary grades k-2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1. Omitting the letter/number is a memory error. </a:t>
            </a:r>
          </a:p>
          <a:p>
            <a:r>
              <a:rPr lang="en-US" sz="2800"/>
              <a:t>2. Writing an unrecognizable letter/number (like a squiggle) is a memory error. </a:t>
            </a:r>
          </a:p>
          <a:p>
            <a:r>
              <a:rPr lang="en-US" sz="2800"/>
              <a:t>3. Writing the wrong letter/number (lowercase f for capital F or vice versa) is a memory error. </a:t>
            </a:r>
          </a:p>
          <a:p>
            <a:r>
              <a:rPr lang="en-US" sz="2800"/>
              <a:t>4. Lowercase i, j without the dot is a memory error. 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905000"/>
            <a:ext cx="24003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7244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71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Orientation:67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79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Sentence:20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Overall:  59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91200" y="2362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Orthographic errors on spelling: 95%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Phonologic errors on spelling: 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CBM CWS: Sig. Below Benchmark 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908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types: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Identification: 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Syntax CLOZE: 25%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Writing Content: 3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Organization: 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Style and Fluency: </a:t>
            </a:r>
            <a:r>
              <a:rPr lang="en-US" sz="1200">
                <a:latin typeface="Calibri" pitchFamily="34" charset="0"/>
              </a:rPr>
              <a:t>1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Language Usage: 2</a:t>
            </a:r>
          </a:p>
        </p:txBody>
      </p:sp>
      <p:sp>
        <p:nvSpPr>
          <p:cNvPr id="62482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-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+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+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-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20574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Developmental Stage of Spelling: Within Words 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2971800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96%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Spelling Skills:  100%</a:t>
            </a:r>
          </a:p>
        </p:txBody>
      </p:sp>
      <p:sp>
        <p:nvSpPr>
          <p:cNvPr id="624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6248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8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Fish Bone Analysis: a process for interpreting the Body of Evidence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 to make instructional decisions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Memory: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Orientation: 95%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Placement: 90%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Sentence: 50%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Orthographic errors on spelling: 25%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Phonologic errors on spelling: 75%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CBM CWS: 12%iles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o%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types 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 Identification: 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Syntax CLOZE: 0%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Content:2 </a:t>
            </a:r>
          </a:p>
          <a:p>
            <a:endParaRPr lang="en-US" sz="12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Organization:2 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Style and Fluency: 1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Language Usage: 2</a:t>
            </a:r>
          </a:p>
        </p:txBody>
      </p:sp>
      <p:sp>
        <p:nvSpPr>
          <p:cNvPr id="45074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Formation: not a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not a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not a concern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Speed: slight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not a concern 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Pencil Grip: not a concern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Developmental Stage of Spelling: Letter Name Alphabetic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95%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95%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Spelling Skills: 10%</a:t>
            </a:r>
          </a:p>
        </p:txBody>
      </p:sp>
      <p:sp>
        <p:nvSpPr>
          <p:cNvPr id="450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507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0" name="TextBox 26"/>
          <p:cNvSpPr txBox="1">
            <a:spLocks noChangeArrowheads="1"/>
          </p:cNvSpPr>
          <p:nvPr/>
        </p:nvSpPr>
        <p:spPr bwMode="auto">
          <a:xfrm>
            <a:off x="228600" y="16002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2</a:t>
            </a:r>
            <a:r>
              <a:rPr lang="en-US" baseline="30000">
                <a:latin typeface="Tw Cen MT" pitchFamily="34" charset="0"/>
              </a:rPr>
              <a:t>nd</a:t>
            </a:r>
            <a:r>
              <a:rPr lang="en-US">
                <a:latin typeface="Tw Cen MT" pitchFamily="34" charset="0"/>
              </a:rPr>
              <a:t>  Grader: Writing Benchmark is below level, Executive Functioning is strong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6083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Possible processing speed issues (handwriting and writing rubric)</a:t>
            </a:r>
          </a:p>
          <a:p>
            <a:r>
              <a:rPr lang="en-US">
                <a:latin typeface="Tw Cen MT" pitchFamily="34" charset="0"/>
              </a:rPr>
              <a:t>2. Possible phonological processing (type of spelling errors)</a:t>
            </a:r>
          </a:p>
          <a:p>
            <a:r>
              <a:rPr lang="en-US">
                <a:latin typeface="Tw Cen MT" pitchFamily="34" charset="0"/>
              </a:rPr>
              <a:t>3. Possible orthographic processing or lack of instruction in orthography </a:t>
            </a:r>
          </a:p>
          <a:p>
            <a:r>
              <a:rPr lang="en-US">
                <a:latin typeface="Tw Cen MT" pitchFamily="34" charset="0"/>
              </a:rPr>
              <a:t>4. Possible lack of instruction in grammar skills</a:t>
            </a:r>
          </a:p>
          <a:p>
            <a:r>
              <a:rPr lang="en-US">
                <a:latin typeface="Tw Cen MT" pitchFamily="34" charset="0"/>
              </a:rPr>
              <a:t>5. Instruction in the writing process is evident but is being impacted by poor transcribing skills</a:t>
            </a:r>
          </a:p>
          <a:p>
            <a:r>
              <a:rPr lang="en-US">
                <a:latin typeface="Tw Cen MT" pitchFamily="34" charset="0"/>
              </a:rPr>
              <a:t>6. Working memory is impacted by lack of automaticity of low level transcription skills  </a:t>
            </a:r>
          </a:p>
          <a:p>
            <a:r>
              <a:rPr lang="en-US">
                <a:latin typeface="Tw Cen MT" pitchFamily="34" charset="0"/>
              </a:rPr>
              <a:t> </a:t>
            </a:r>
          </a:p>
        </p:txBody>
      </p:sp>
      <p:pic>
        <p:nvPicPr>
          <p:cNvPr id="46085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 rot="20237910">
            <a:off x="4557713" y="1779588"/>
            <a:ext cx="457200" cy="16002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7" name="Oval 86"/>
          <p:cNvSpPr/>
          <p:nvPr/>
        </p:nvSpPr>
        <p:spPr>
          <a:xfrm rot="20237910">
            <a:off x="1547813" y="1871663"/>
            <a:ext cx="946150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4, 5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4462463" y="3336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3319463" y="34131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0" name="Oval 89"/>
          <p:cNvSpPr/>
          <p:nvPr/>
        </p:nvSpPr>
        <p:spPr>
          <a:xfrm rot="20237910" flipH="1">
            <a:off x="112713" y="5807075"/>
            <a:ext cx="620712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710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438400"/>
          <a:ext cx="8534400" cy="4343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 spelling instruction outside</a:t>
                      </a:r>
                      <a:r>
                        <a:rPr lang="en-US" baseline="0" dirty="0" smtClean="0"/>
                        <a:t> the classroom focusing on spelling patterns via auditory strategies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</a:t>
                      </a:r>
                      <a:r>
                        <a:rPr lang="en-US" baseline="0" dirty="0" smtClean="0"/>
                        <a:t> grammar instruction outside the classroom with connections to in classroom writing assignments </a:t>
                      </a:r>
                    </a:p>
                    <a:p>
                      <a:r>
                        <a:rPr lang="en-US" baseline="0" dirty="0" smtClean="0"/>
                        <a:t>-Speed drills using spelling words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Peer</a:t>
                      </a:r>
                      <a:r>
                        <a:rPr lang="en-US" baseline="0" dirty="0" smtClean="0"/>
                        <a:t> assistance or cooperative writing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Preplanning of writing content and organization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Spelling words taught emphasizing auditory strategies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-Teach parents auditory</a:t>
                      </a:r>
                      <a:r>
                        <a:rPr lang="en-US" baseline="0" dirty="0" smtClean="0"/>
                        <a:t> spelling strategies </a:t>
                      </a:r>
                    </a:p>
                    <a:p>
                      <a:r>
                        <a:rPr lang="en-US" baseline="0" dirty="0" smtClean="0"/>
                        <a:t>-Emphasize spelling homework </a:t>
                      </a:r>
                    </a:p>
                    <a:p>
                      <a:r>
                        <a:rPr lang="en-US" baseline="0" dirty="0" smtClean="0"/>
                        <a:t>-Teach parents how to edit written assignments with their child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22" name="TextBox 5"/>
          <p:cNvSpPr txBox="1">
            <a:spLocks noChangeArrowheads="1"/>
          </p:cNvSpPr>
          <p:nvPr/>
        </p:nvSpPr>
        <p:spPr bwMode="auto">
          <a:xfrm>
            <a:off x="1752600" y="16764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Memory: 50%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Orientation: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Placement: 10%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Sentence: 19%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Orthographic errors on spelling: 25%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# of Phonologic errors on spelling: 75%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Writing CBM CWS: 25%iles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Parts of Speech: 30%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Subject/Predicate Identification: 40%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Sentence types : 70%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Identification: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Syntax CLOZE: 90%</a:t>
            </a:r>
            <a:endParaRPr lang="en-US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Content:1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Organization:1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Writing Style and Fluency: 3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Language Usage: 3</a:t>
            </a:r>
          </a:p>
        </p:txBody>
      </p:sp>
      <p:sp>
        <p:nvSpPr>
          <p:cNvPr id="48146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Formation: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Size: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Neatness: major concern</a:t>
            </a: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Speed: slight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Posture: major concern</a:t>
            </a: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Pencil Grip: major concern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Developmental Stage of Spelling: Letter Name Alphabetic 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Alphabet Skills: 75%</a:t>
            </a:r>
          </a:p>
          <a:p>
            <a:endParaRPr lang="en-US" sz="12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C000"/>
                </a:solidFill>
                <a:latin typeface="Calibri" pitchFamily="34" charset="0"/>
              </a:rPr>
              <a:t>Reading and Decoding: 75%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Spelling Skills: 10%</a:t>
            </a:r>
          </a:p>
        </p:txBody>
      </p:sp>
      <p:sp>
        <p:nvSpPr>
          <p:cNvPr id="4815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815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2" name="TextBox 26"/>
          <p:cNvSpPr txBox="1">
            <a:spLocks noChangeArrowheads="1"/>
          </p:cNvSpPr>
          <p:nvPr/>
        </p:nvSpPr>
        <p:spPr bwMode="auto">
          <a:xfrm>
            <a:off x="0" y="14478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4</a:t>
            </a:r>
            <a:r>
              <a:rPr lang="en-US" baseline="30000">
                <a:latin typeface="Tw Cen MT" pitchFamily="34" charset="0"/>
              </a:rPr>
              <a:t>th</a:t>
            </a:r>
            <a:r>
              <a:rPr lang="en-US">
                <a:latin typeface="Tw Cen MT" pitchFamily="34" charset="0"/>
              </a:rPr>
              <a:t>   Grader: Writing Benchmark is below level, Executive Functioning is weak during writing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49155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Graphomotor issue- either organic or lack of instruction (consult with OT/PT to rule out processing)</a:t>
            </a:r>
          </a:p>
          <a:p>
            <a:r>
              <a:rPr lang="en-US">
                <a:latin typeface="Tw Cen MT" pitchFamily="34" charset="0"/>
              </a:rPr>
              <a:t>2. Possible phonological processing (type of spelling errors)</a:t>
            </a:r>
          </a:p>
          <a:p>
            <a:r>
              <a:rPr lang="en-US">
                <a:latin typeface="Tw Cen MT" pitchFamily="34" charset="0"/>
              </a:rPr>
              <a:t>3. Possible orthographic processing or lack of instruction in orthography </a:t>
            </a:r>
          </a:p>
          <a:p>
            <a:r>
              <a:rPr lang="en-US">
                <a:latin typeface="Tw Cen MT" pitchFamily="34" charset="0"/>
              </a:rPr>
              <a:t>4. Possible lack of instruction in grammar skills</a:t>
            </a:r>
          </a:p>
          <a:p>
            <a:r>
              <a:rPr lang="en-US">
                <a:latin typeface="Tw Cen MT" pitchFamily="34" charset="0"/>
              </a:rPr>
              <a:t>5. Instruction in the writing process is evident but is being impacted by poor transcribing skills</a:t>
            </a:r>
          </a:p>
          <a:p>
            <a:r>
              <a:rPr lang="en-US">
                <a:latin typeface="Tw Cen MT" pitchFamily="34" charset="0"/>
              </a:rPr>
              <a:t>6. Working memory is impacted by lack of automaticity of low level transcription skills  </a:t>
            </a:r>
          </a:p>
          <a:p>
            <a:r>
              <a:rPr lang="en-US">
                <a:latin typeface="Tw Cen MT" pitchFamily="34" charset="0"/>
              </a:rPr>
              <a:t> </a:t>
            </a:r>
          </a:p>
        </p:txBody>
      </p:sp>
      <p:pic>
        <p:nvPicPr>
          <p:cNvPr id="49157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 rot="20237910">
            <a:off x="3876675" y="3881438"/>
            <a:ext cx="512763" cy="71596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7" name="Oval 86"/>
          <p:cNvSpPr/>
          <p:nvPr/>
        </p:nvSpPr>
        <p:spPr>
          <a:xfrm rot="20237910">
            <a:off x="1547813" y="1871663"/>
            <a:ext cx="946150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4, 5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4462463" y="3336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3319463" y="34131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0" name="Oval 89"/>
          <p:cNvSpPr/>
          <p:nvPr/>
        </p:nvSpPr>
        <p:spPr>
          <a:xfrm rot="20237910" flipH="1">
            <a:off x="112713" y="5807075"/>
            <a:ext cx="620712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0179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905000"/>
          <a:ext cx="8534400" cy="5166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 spelling instruction outside</a:t>
                      </a:r>
                      <a:r>
                        <a:rPr lang="en-US" baseline="0" dirty="0" smtClean="0"/>
                        <a:t> the classroom focusing on spelling patterns via auditory strategies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-Daily</a:t>
                      </a:r>
                      <a:r>
                        <a:rPr lang="en-US" baseline="0" dirty="0" smtClean="0"/>
                        <a:t> grammar instruction outside the classroom with connections to in classroom writing assignments </a:t>
                      </a:r>
                    </a:p>
                    <a:p>
                      <a:r>
                        <a:rPr lang="en-US" baseline="0" dirty="0" smtClean="0"/>
                        <a:t>-Direct handwriting instruction </a:t>
                      </a:r>
                    </a:p>
                    <a:p>
                      <a:r>
                        <a:rPr lang="en-US" baseline="0" dirty="0" smtClean="0"/>
                        <a:t>-Direct keyboarding instruction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Peer</a:t>
                      </a:r>
                      <a:r>
                        <a:rPr lang="en-US" baseline="0" dirty="0" smtClean="0"/>
                        <a:t> assistance or cooperative writing assignments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Preplanning of writing content and organization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Spelling words taught emphasizing auditory strategies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Transcribing until handwriting skills are mastered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-Teach parents auditory</a:t>
                      </a:r>
                      <a:r>
                        <a:rPr lang="en-US" baseline="0" dirty="0" smtClean="0"/>
                        <a:t> spelling strategies </a:t>
                      </a:r>
                    </a:p>
                    <a:p>
                      <a:r>
                        <a:rPr lang="en-US" baseline="0" dirty="0" smtClean="0"/>
                        <a:t>-Emphasize spelling homework </a:t>
                      </a:r>
                    </a:p>
                    <a:p>
                      <a:r>
                        <a:rPr lang="en-US" baseline="0" dirty="0" smtClean="0"/>
                        <a:t>-Teach parents how to edit written assignments with their child </a:t>
                      </a:r>
                    </a:p>
                    <a:p>
                      <a:r>
                        <a:rPr lang="en-US" baseline="0" dirty="0" smtClean="0"/>
                        <a:t>-Add handwriting and keyboarding homework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0194" name="TextBox 5"/>
          <p:cNvSpPr txBox="1">
            <a:spLocks noChangeArrowheads="1"/>
          </p:cNvSpPr>
          <p:nvPr/>
        </p:nvSpPr>
        <p:spPr bwMode="auto">
          <a:xfrm>
            <a:off x="1752600" y="14478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0" y="2590800"/>
            <a:ext cx="2971800" cy="381000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0" y="4343400"/>
            <a:ext cx="6324600" cy="762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oon 6"/>
          <p:cNvSpPr/>
          <p:nvPr/>
        </p:nvSpPr>
        <p:spPr>
          <a:xfrm>
            <a:off x="7848600" y="3810000"/>
            <a:ext cx="762000" cy="121920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28800" y="1676400"/>
            <a:ext cx="1981200" cy="267811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33800" y="1447800"/>
            <a:ext cx="2514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Handwriting  </a:t>
            </a:r>
          </a:p>
          <a:p>
            <a:r>
              <a:rPr lang="en-US" sz="900" b="1">
                <a:latin typeface="Calibri" pitchFamily="34" charset="0"/>
              </a:rPr>
              <a:t>(Handwriting without Tears Screener) 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343400" y="1752600"/>
            <a:ext cx="1981200" cy="26670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15240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Alphabetic Principle: Spelling  </a:t>
            </a:r>
          </a:p>
          <a:p>
            <a:pPr algn="r"/>
            <a:r>
              <a:rPr lang="en-US" sz="800" b="1">
                <a:latin typeface="Calibri" pitchFamily="34" charset="0"/>
              </a:rPr>
              <a:t>(Core Phonics, Words their Way)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10200" y="60198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latin typeface="Calibri" pitchFamily="34" charset="0"/>
              </a:rPr>
              <a:t>Written Composition </a:t>
            </a:r>
          </a:p>
          <a:p>
            <a:pPr algn="r"/>
            <a:r>
              <a:rPr lang="en-US" sz="800" b="1">
                <a:latin typeface="Calibri" pitchFamily="34" charset="0"/>
              </a:rPr>
              <a:t>(Writing CBM with Rubric ) </a:t>
            </a:r>
            <a:endParaRPr lang="en-US" b="1">
              <a:latin typeface="Calibri" pitchFamily="34" charset="0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733800" y="5943600"/>
            <a:ext cx="2362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Grammar </a:t>
            </a:r>
          </a:p>
          <a:p>
            <a:r>
              <a:rPr lang="en-US" sz="800" b="1">
                <a:latin typeface="Calibri" pitchFamily="34" charset="0"/>
              </a:rPr>
              <a:t>(Writing CBM CWS, Grammar Assessment)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572000" y="4343400"/>
            <a:ext cx="1447800" cy="25146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543800" y="4419600"/>
            <a:ext cx="1371600" cy="243840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52800" y="2133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Memory: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Orientation: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Placement: 100%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Sentence: 100%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62600" y="25908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Orthographic errors on spelling: 0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# of Phonologic errors on spelling: 1/1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00200" y="4648200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Writing CBM CWS: 52%iles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133600" y="4953000"/>
            <a:ext cx="259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Parts of Speech: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Subject/Predicate Identification: 80%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types : 79%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Sentence Identification: 90%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Syntax CLOZE: 90%</a:t>
            </a:r>
            <a:endParaRPr lang="en-US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46482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Content:1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Organization:1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FF0000"/>
                </a:solidFill>
                <a:latin typeface="Calibri" pitchFamily="34" charset="0"/>
              </a:rPr>
              <a:t>Writing Style and Fluency: 1</a:t>
            </a:r>
          </a:p>
          <a:p>
            <a:endParaRPr lang="en-US" sz="12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Language Usage: 3</a:t>
            </a:r>
          </a:p>
        </p:txBody>
      </p:sp>
      <p:sp>
        <p:nvSpPr>
          <p:cNvPr id="51218" name="TextBox 27"/>
          <p:cNvSpPr txBox="1">
            <a:spLocks noChangeArrowheads="1"/>
          </p:cNvSpPr>
          <p:nvPr/>
        </p:nvSpPr>
        <p:spPr bwMode="auto">
          <a:xfrm>
            <a:off x="228600" y="411480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Writing  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19400" y="3048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Formation: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Size: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Neatness: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Speed: s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Posture: no concern</a:t>
            </a: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Pencil Grip: no concern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172200" y="1981200"/>
            <a:ext cx="2971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Developmental Stage of Spelling: Derivational Relations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181600" y="3200400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Alphabet Skills: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Reading and Decoding: 100%</a:t>
            </a:r>
          </a:p>
          <a:p>
            <a:endParaRPr lang="en-US" sz="120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200">
                <a:solidFill>
                  <a:srgbClr val="00B050"/>
                </a:solidFill>
                <a:latin typeface="Calibri" pitchFamily="34" charset="0"/>
              </a:rPr>
              <a:t>Spelling Skills: 100%</a:t>
            </a:r>
          </a:p>
        </p:txBody>
      </p:sp>
      <p:sp>
        <p:nvSpPr>
          <p:cNvPr id="5122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1223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4" name="TextBox 26"/>
          <p:cNvSpPr txBox="1">
            <a:spLocks noChangeArrowheads="1"/>
          </p:cNvSpPr>
          <p:nvPr/>
        </p:nvSpPr>
        <p:spPr bwMode="auto">
          <a:xfrm>
            <a:off x="0" y="14478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7</a:t>
            </a:r>
            <a:r>
              <a:rPr lang="en-US" baseline="30000">
                <a:latin typeface="Tw Cen MT" pitchFamily="34" charset="0"/>
              </a:rPr>
              <a:t>th</a:t>
            </a:r>
            <a:r>
              <a:rPr lang="en-US">
                <a:latin typeface="Tw Cen MT" pitchFamily="34" charset="0"/>
              </a:rPr>
              <a:t>   Grader: Writing Benchmark is below level, Executive Functioning is weak during writing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21" grpId="0"/>
      <p:bldP spid="26" grpId="0"/>
      <p:bldP spid="29" grpId="0"/>
      <p:bldP spid="30" grpId="0"/>
      <p:bldP spid="40" grpId="0"/>
      <p:bldP spid="33" grpId="0"/>
      <p:bldP spid="34" grpId="0"/>
      <p:bldP spid="2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2227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Box 63"/>
          <p:cNvSpPr txBox="1">
            <a:spLocks noChangeArrowheads="1"/>
          </p:cNvSpPr>
          <p:nvPr/>
        </p:nvSpPr>
        <p:spPr bwMode="auto">
          <a:xfrm>
            <a:off x="5257800" y="1752600"/>
            <a:ext cx="37338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w Cen MT" pitchFamily="34" charset="0"/>
              </a:rPr>
              <a:t>Interpreting the Body of Evidence </a:t>
            </a:r>
          </a:p>
          <a:p>
            <a:r>
              <a:rPr lang="en-US">
                <a:latin typeface="Tw Cen MT" pitchFamily="34" charset="0"/>
              </a:rPr>
              <a:t>1. Language processing concerns (consult SLP)</a:t>
            </a:r>
          </a:p>
          <a:p>
            <a:r>
              <a:rPr lang="en-US">
                <a:latin typeface="Tw Cen MT" pitchFamily="34" charset="0"/>
              </a:rPr>
              <a:t>2. Organization issues related to executive functioning </a:t>
            </a:r>
          </a:p>
          <a:p>
            <a:r>
              <a:rPr lang="en-US">
                <a:latin typeface="Tw Cen MT" pitchFamily="34" charset="0"/>
              </a:rPr>
              <a:t>3. Working memory issues due to poor executive functioning </a:t>
            </a:r>
          </a:p>
          <a:p>
            <a:r>
              <a:rPr lang="en-US">
                <a:latin typeface="Tw Cen MT" pitchFamily="34" charset="0"/>
              </a:rPr>
              <a:t>4. Poor self regulation skills and higher level reasoning  </a:t>
            </a:r>
          </a:p>
        </p:txBody>
      </p:sp>
      <p:pic>
        <p:nvPicPr>
          <p:cNvPr id="52229" name="Picture 84" descr="Writing process.png"/>
          <p:cNvPicPr>
            <a:picLocks noChangeAspect="1"/>
          </p:cNvPicPr>
          <p:nvPr/>
        </p:nvPicPr>
        <p:blipFill>
          <a:blip r:embed="rId3" cstate="print">
            <a:lum bright="44000" contrast="-54000"/>
          </a:blip>
          <a:srcRect/>
          <a:stretch>
            <a:fillRect/>
          </a:stretch>
        </p:blipFill>
        <p:spPr bwMode="auto">
          <a:xfrm>
            <a:off x="0" y="1752600"/>
            <a:ext cx="519906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Oval 85"/>
          <p:cNvSpPr/>
          <p:nvPr/>
        </p:nvSpPr>
        <p:spPr>
          <a:xfrm>
            <a:off x="3810000" y="1752600"/>
            <a:ext cx="609600" cy="163036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8" name="Oval 87"/>
          <p:cNvSpPr/>
          <p:nvPr/>
        </p:nvSpPr>
        <p:spPr>
          <a:xfrm rot="20237910">
            <a:off x="500063" y="4860925"/>
            <a:ext cx="457200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9" name="Oval 88"/>
          <p:cNvSpPr/>
          <p:nvPr/>
        </p:nvSpPr>
        <p:spPr>
          <a:xfrm rot="20237910">
            <a:off x="101600" y="1955800"/>
            <a:ext cx="904875" cy="7096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Oval 10"/>
          <p:cNvSpPr/>
          <p:nvPr/>
        </p:nvSpPr>
        <p:spPr>
          <a:xfrm rot="20237910">
            <a:off x="2616200" y="4567238"/>
            <a:ext cx="904875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/>
          <p:cNvSpPr/>
          <p:nvPr/>
        </p:nvSpPr>
        <p:spPr>
          <a:xfrm rot="20237910">
            <a:off x="2460625" y="5367338"/>
            <a:ext cx="993775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Oval 12"/>
          <p:cNvSpPr/>
          <p:nvPr/>
        </p:nvSpPr>
        <p:spPr>
          <a:xfrm rot="20237910">
            <a:off x="1397000" y="5554663"/>
            <a:ext cx="893763" cy="7096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5. A letter or number that is reversed/backward </a:t>
            </a:r>
          </a:p>
          <a:p>
            <a:r>
              <a:rPr lang="en-US" sz="2800"/>
              <a:t>6. A letter that uses wrong size - Oo, Ww, Ss </a:t>
            </a:r>
          </a:p>
          <a:p>
            <a:r>
              <a:rPr lang="en-US" sz="2800"/>
              <a:t>7. A letter in the wrong place - Pp, y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4675" y="2286000"/>
            <a:ext cx="2955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Assessment for Writing </a:t>
            </a:r>
          </a:p>
        </p:txBody>
      </p:sp>
      <p:pic>
        <p:nvPicPr>
          <p:cNvPr id="53251" name="Picture 2" descr="http://www.randolph.k12.nc.us/Departments/K-5/PublishingImages/school_clipart_boy_wr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438400"/>
          <a:ext cx="8534400" cy="3520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Instruction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Impact Accommodations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to School Connection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r>
                        <a:rPr lang="en-US" dirty="0" smtClean="0"/>
                        <a:t>-Fully</a:t>
                      </a:r>
                      <a:r>
                        <a:rPr lang="en-US" baseline="0" dirty="0" smtClean="0"/>
                        <a:t> participate in the district writing block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-Strategy instruction for organizing thoughts </a:t>
                      </a:r>
                    </a:p>
                    <a:p>
                      <a:r>
                        <a:rPr lang="en-US" dirty="0" smtClean="0"/>
                        <a:t>-Pre-teaching</a:t>
                      </a:r>
                      <a:r>
                        <a:rPr lang="en-US" baseline="0" dirty="0" smtClean="0"/>
                        <a:t> or language experiences for writing topics </a:t>
                      </a:r>
                    </a:p>
                    <a:p>
                      <a:r>
                        <a:rPr lang="en-US" baseline="0" dirty="0" smtClean="0"/>
                        <a:t>-Direct vocabulary instruction</a:t>
                      </a:r>
                    </a:p>
                    <a:p>
                      <a:r>
                        <a:rPr lang="en-US" baseline="0" dirty="0" smtClean="0"/>
                        <a:t>-Direct instruction in figurative language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Extra time to complete written assignments </a:t>
                      </a: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Graphic organizer for writing instruction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Possible use of predictive writing software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-Encourage participation in language enriched activities</a:t>
                      </a:r>
                      <a:r>
                        <a:rPr lang="en-US" baseline="0" dirty="0" smtClean="0"/>
                        <a:t> (take pictures and bring to school for writing materials) </a:t>
                      </a:r>
                    </a:p>
                    <a:p>
                      <a:r>
                        <a:rPr lang="en-US" baseline="0" dirty="0" smtClean="0"/>
                        <a:t>-Encourage vocabulary development outside school</a:t>
                      </a:r>
                    </a:p>
                    <a:p>
                      <a:r>
                        <a:rPr lang="en-US" baseline="0" dirty="0" smtClean="0"/>
                        <a:t>-Practice usage of figurative language</a:t>
                      </a:r>
                    </a:p>
                    <a:p>
                      <a:r>
                        <a:rPr lang="en-US" baseline="0" dirty="0" smtClean="0"/>
                        <a:t>-Practice language reasoning </a:t>
                      </a:r>
                      <a:r>
                        <a:rPr lang="en-US" baseline="0" dirty="0" err="1" smtClean="0"/>
                        <a:t>activies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266" name="TextBox 5"/>
          <p:cNvSpPr txBox="1">
            <a:spLocks noChangeArrowheads="1"/>
          </p:cNvSpPr>
          <p:nvPr/>
        </p:nvSpPr>
        <p:spPr bwMode="auto">
          <a:xfrm>
            <a:off x="1752600" y="16764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w Cen MT" pitchFamily="34" charset="0"/>
              </a:rPr>
              <a:t>Treatment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Orientation  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8. Reversals, or backward letters are orientation errors. </a:t>
            </a:r>
          </a:p>
          <a:p>
            <a:r>
              <a:rPr lang="en-US" sz="2800" b="1"/>
              <a:t>No orientation error for: </a:t>
            </a:r>
          </a:p>
          <a:p>
            <a:r>
              <a:rPr lang="en-US" sz="2800"/>
              <a:t>9. Symmetrical letters/numbers. They cannot be reversed and are not scored.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09800"/>
            <a:ext cx="2524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Placement  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10. A letter/number (or part) that should be on the baseline but is outside the gray area (more than 1/16” above or below the line) is a placement error. </a:t>
            </a:r>
          </a:p>
          <a:p>
            <a:r>
              <a:rPr lang="en-US" sz="2000"/>
              <a:t>	a. Letter/number parts that should 	be on the line but are above the 	gray area </a:t>
            </a:r>
          </a:p>
          <a:p>
            <a:r>
              <a:rPr lang="en-US" sz="2000"/>
              <a:t>	b. Letter/number parts that should 	be on the line but are below the 	gray area </a:t>
            </a:r>
          </a:p>
          <a:p>
            <a:r>
              <a:rPr lang="en-US" sz="2000"/>
              <a:t>Note: Measure questionable placement. Line up the 2nd Grade Placement Tool with the writing line (not the letter). 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685800"/>
            <a:ext cx="2286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90800"/>
            <a:ext cx="29241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Sentence   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1752600"/>
            <a:ext cx="51054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11. Not using a capital to begin is a sentence error. </a:t>
            </a:r>
          </a:p>
          <a:p>
            <a:r>
              <a:rPr lang="en-US" sz="2000"/>
              <a:t>12. Mixing capital and lowercase letters is a sentence error. </a:t>
            </a:r>
          </a:p>
          <a:p>
            <a:r>
              <a:rPr lang="en-US" sz="2000"/>
              <a:t>13. Putting too much space between letters in a word (w r o n g) is a sentence error. </a:t>
            </a:r>
          </a:p>
          <a:p>
            <a:r>
              <a:rPr lang="en-US" sz="2000"/>
              <a:t>14. Putting words too close is a sentence error. </a:t>
            </a:r>
          </a:p>
          <a:p>
            <a:r>
              <a:rPr lang="en-US" sz="2000"/>
              <a:t>15. Forgetting ending punctuation is a sentence error. 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752600"/>
            <a:ext cx="36576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pecialized instruction in Written Expression: Assessing writing &amp;quot;&quot;/&gt;&lt;property id=&quot;20307&quot; value=&quot;256&quot;/&gt;&lt;/object&gt;&lt;object type=&quot;3&quot; unique_id=&quot;10530&quot;&gt;&lt;property id=&quot;20148&quot; value=&quot;5&quot;/&gt;&lt;property id=&quot;20300&quot; value=&quot;Slide 3 - &amp;quot;Assessment for Writing &amp;quot;&quot;/&gt;&lt;property id=&quot;20307&quot; value=&quot;294&quot;/&gt;&lt;/object&gt;&lt;object type=&quot;3&quot; unique_id=&quot;10747&quot;&gt;&lt;property id=&quot;20148&quot; value=&quot;5&quot;/&gt;&lt;property id=&quot;20300&quot; value=&quot;Slide 52 - &amp;quot;Assessment for Writing &amp;quot;&quot;/&gt;&lt;property id=&quot;20307&quot; value=&quot;297&quot;/&gt;&lt;/object&gt;&lt;object type=&quot;3&quot; unique_id=&quot;10748&quot;&gt;&lt;property id=&quot;20148&quot; value=&quot;5&quot;/&gt;&lt;property id=&quot;20300&quot; value=&quot;Slide 53 - &amp;quot;Assessment for Writing &amp;quot;&quot;/&gt;&lt;property id=&quot;20307&quot; value=&quot;298&quot;/&gt;&lt;/object&gt;&lt;object type=&quot;3&quot; unique_id=&quot;11390&quot;&gt;&lt;property id=&quot;20148&quot; value=&quot;5&quot;/&gt;&lt;property id=&quot;20300&quot; value=&quot;Slide 54 - &amp;quot;Assessment for Writing &amp;quot;&quot;/&gt;&lt;property id=&quot;20307&quot; value=&quot;300&quot;/&gt;&lt;/object&gt;&lt;object type=&quot;3&quot; unique_id=&quot;11391&quot;&gt;&lt;property id=&quot;20148&quot; value=&quot;5&quot;/&gt;&lt;property id=&quot;20300&quot; value=&quot;Slide 55 - &amp;quot;Assessment for Writing &amp;quot;&quot;/&gt;&lt;property id=&quot;20307&quot; value=&quot;299&quot;/&gt;&lt;/object&gt;&lt;object type=&quot;3&quot; unique_id=&quot;11392&quot;&gt;&lt;property id=&quot;20148&quot; value=&quot;5&quot;/&gt;&lt;property id=&quot;20300&quot; value=&quot;Slide 56 - &amp;quot;Assessment for Writing &amp;quot;&quot;/&gt;&lt;property id=&quot;20307&quot; value=&quot;301&quot;/&gt;&lt;/object&gt;&lt;object type=&quot;3&quot; unique_id=&quot;11393&quot;&gt;&lt;property id=&quot;20148&quot; value=&quot;5&quot;/&gt;&lt;property id=&quot;20300&quot; value=&quot;Slide 57 - &amp;quot;Assessment for Writing &amp;quot;&quot;/&gt;&lt;property id=&quot;20307&quot; value=&quot;302&quot;/&gt;&lt;/object&gt;&lt;object type=&quot;3&quot; unique_id=&quot;11394&quot;&gt;&lt;property id=&quot;20148&quot; value=&quot;5&quot;/&gt;&lt;property id=&quot;20300&quot; value=&quot;Slide 58 - &amp;quot;Assessment for Writing &amp;quot;&quot;/&gt;&lt;property id=&quot;20307&quot; value=&quot;303&quot;/&gt;&lt;/object&gt;&lt;object type=&quot;3&quot; unique_id=&quot;11395&quot;&gt;&lt;property id=&quot;20148&quot; value=&quot;5&quot;/&gt;&lt;property id=&quot;20300&quot; value=&quot;Slide 59 - &amp;quot;Assessment for Writing &amp;quot;&quot;/&gt;&lt;property id=&quot;20307&quot; value=&quot;304&quot;/&gt;&lt;/object&gt;&lt;object type=&quot;3&quot; unique_id=&quot;11396&quot;&gt;&lt;property id=&quot;20148&quot; value=&quot;5&quot;/&gt;&lt;property id=&quot;20300&quot; value=&quot;Slide 60 - &amp;quot;Assessment for Writing &amp;quot;&quot;/&gt;&lt;property id=&quot;20307&quot; value=&quot;305&quot;/&gt;&lt;/object&gt;&lt;object type=&quot;3&quot; unique_id=&quot;67936&quot;&gt;&lt;property id=&quot;20148&quot; value=&quot;5&quot;/&gt;&lt;property id=&quot;20300&quot; value=&quot;Slide 4 - &amp;quot;Scoring the HWT Handwriting Screener &amp;quot;&quot;/&gt;&lt;property id=&quot;20307&quot; value=&quot;338&quot;/&gt;&lt;/object&gt;&lt;object type=&quot;3&quot; unique_id=&quot;67937&quot;&gt;&lt;property id=&quot;20148&quot; value=&quot;5&quot;/&gt;&lt;property id=&quot;20300&quot; value=&quot;Slide 5 - &amp;quot;Memory &amp;quot;&quot;/&gt;&lt;property id=&quot;20307&quot; value=&quot;339&quot;/&gt;&lt;/object&gt;&lt;object type=&quot;3&quot; unique_id=&quot;67938&quot;&gt;&lt;property id=&quot;20148&quot; value=&quot;5&quot;/&gt;&lt;property id=&quot;20300&quot; value=&quot;Slide 6 - &amp;quot;Memory &amp;quot;&quot;/&gt;&lt;property id=&quot;20307&quot; value=&quot;340&quot;/&gt;&lt;/object&gt;&lt;object type=&quot;3&quot; unique_id=&quot;67939&quot;&gt;&lt;property id=&quot;20148&quot; value=&quot;5&quot;/&gt;&lt;property id=&quot;20300&quot; value=&quot;Slide 7 - &amp;quot;Orientation  &amp;quot;&quot;/&gt;&lt;property id=&quot;20307&quot; value=&quot;341&quot;/&gt;&lt;/object&gt;&lt;object type=&quot;3&quot; unique_id=&quot;67940&quot;&gt;&lt;property id=&quot;20148&quot; value=&quot;5&quot;/&gt;&lt;property id=&quot;20300&quot; value=&quot;Slide 8 - &amp;quot;Placement  &amp;quot;&quot;/&gt;&lt;property id=&quot;20307&quot; value=&quot;342&quot;/&gt;&lt;/object&gt;&lt;object type=&quot;3&quot; unique_id=&quot;67941&quot;&gt;&lt;property id=&quot;20148&quot; value=&quot;5&quot;/&gt;&lt;property id=&quot;20300&quot; value=&quot;Slide 9 - &amp;quot;Sentence   &amp;quot;&quot;/&gt;&lt;property id=&quot;20307&quot; value=&quot;343&quot;/&gt;&lt;/object&gt;&lt;object type=&quot;3&quot; unique_id=&quot;67942&quot;&gt;&lt;property id=&quot;20148&quot; value=&quot;5&quot;/&gt;&lt;property id=&quot;20300&quot; value=&quot;Slide 10 - &amp;quot;Name    &amp;quot;&quot;/&gt;&lt;property id=&quot;20307&quot; value=&quot;344&quot;/&gt;&lt;/object&gt;&lt;object type=&quot;3&quot; unique_id=&quot;67943&quot;&gt;&lt;property id=&quot;20148&quot; value=&quot;5&quot;/&gt;&lt;property id=&quot;20300&quot; value=&quot;Slide 11 - &amp;quot;Other Concerns     &amp;quot;&quot;/&gt;&lt;property id=&quot;20307&quot; value=&quot;345&quot;/&gt;&lt;/object&gt;&lt;object type=&quot;3&quot; unique_id=&quot;67944&quot;&gt;&lt;property id=&quot;20148&quot; value=&quot;5&quot;/&gt;&lt;property id=&quot;20300&quot; value=&quot;Slide 12 - &amp;quot;On-line Scoring System &amp;quot;&quot;/&gt;&lt;property id=&quot;20307&quot; value=&quot;346&quot;/&gt;&lt;/object&gt;&lt;object type=&quot;3&quot; unique_id=&quot;67945&quot;&gt;&lt;property id=&quot;20148&quot; value=&quot;5&quot;/&gt;&lt;property id=&quot;20300&quot; value=&quot;Slide 13 - &amp;quot;Report &amp;quot;&quot;/&gt;&lt;property id=&quot;20307&quot; value=&quot;347&quot;/&gt;&lt;/object&gt;&lt;object type=&quot;3&quot; unique_id=&quot;67946&quot;&gt;&lt;property id=&quot;20148&quot; value=&quot;5&quot;/&gt;&lt;property id=&quot;20300&quot; value=&quot;Slide 20 - &amp;quot;Spelling Assessment &amp;quot;&quot;/&gt;&lt;property id=&quot;20307&quot; value=&quot;352&quot;/&gt;&lt;/object&gt;&lt;object type=&quot;3&quot; unique_id=&quot;67947&quot;&gt;&lt;property id=&quot;20148&quot; value=&quot;5&quot;/&gt;&lt;property id=&quot;20300&quot; value=&quot;Slide 21 - &amp;quot;WtW &amp;quot;&quot;/&gt;&lt;property id=&quot;20307&quot; value=&quot;348&quot;/&gt;&lt;/object&gt;&lt;object type=&quot;3&quot; unique_id=&quot;67948&quot;&gt;&lt;property id=&quot;20148&quot; value=&quot;5&quot;/&gt;&lt;property id=&quot;20300&quot; value=&quot;Slide 22 - &amp;quot;Grading a Spelling Inventory Practice &amp;quot;&quot;/&gt;&lt;property id=&quot;20307&quot; value=&quot;349&quot;/&gt;&lt;/object&gt;&lt;object type=&quot;3&quot; unique_id=&quot;67949&quot;&gt;&lt;property id=&quot;20148&quot; value=&quot;5&quot;/&gt;&lt;property id=&quot;20300&quot; value=&quot;Slide 23 - &amp;quot;Grading a Spelling Inventory &amp;quot;&quot;/&gt;&lt;property id=&quot;20307&quot; value=&quot;350&quot;/&gt;&lt;/object&gt;&lt;object type=&quot;3&quot; unique_id=&quot;67950&quot;&gt;&lt;property id=&quot;20148&quot; value=&quot;5&quot;/&gt;&lt;property id=&quot;20300&quot; value=&quot;Slide 24 - &amp;quot;Core Phonics &amp;quot;&quot;/&gt;&lt;property id=&quot;20307&quot; value=&quot;351&quot;/&gt;&lt;/object&gt;&lt;object type=&quot;3&quot; unique_id=&quot;67951&quot;&gt;&lt;property id=&quot;20148&quot; value=&quot;5&quot;/&gt;&lt;property id=&quot;20300&quot; value=&quot;Slide 30 - &amp;quot;Grammar and Composition  Assessment &amp;quot;&quot;/&gt;&lt;property id=&quot;20307&quot; value=&quot;353&quot;/&gt;&lt;/object&gt;&lt;object type=&quot;3&quot; unique_id=&quot;67952&quot;&gt;&lt;property id=&quot;20148&quot; value=&quot;5&quot;/&gt;&lt;property id=&quot;20300&quot; value=&quot;Slide 31 - &amp;quot;TMG&amp;quot;&quot;/&gt;&lt;property id=&quot;20307&quot; value=&quot;354&quot;/&gt;&lt;/object&gt;&lt;object type=&quot;3&quot; unique_id=&quot;67953&quot;&gt;&lt;property id=&quot;20148&quot; value=&quot;5&quot;/&gt;&lt;property id=&quot;20300&quot; value=&quot;Slide 32 - &amp;quot;TMG &amp;quot;&quot;/&gt;&lt;property id=&quot;20307&quot; value=&quot;355&quot;/&gt;&lt;/object&gt;&lt;object type=&quot;3&quot; unique_id=&quot;67954&quot;&gt;&lt;property id=&quot;20148&quot; value=&quot;5&quot;/&gt;&lt;property id=&quot;20300&quot; value=&quot;Slide 33 - &amp;quot;Determining the Correct Writing Sequence (CWS)&amp;quot;&quot;/&gt;&lt;property id=&quot;20307&quot; value=&quot;356&quot;/&gt;&lt;/object&gt;&lt;object type=&quot;3&quot; unique_id=&quot;67955&quot;&gt;&lt;property id=&quot;20148&quot; value=&quot;5&quot;/&gt;&lt;property id=&quot;20300&quot; value=&quot;Slide 34 - &amp;quot;Rules for Scoring&amp;#x0D;&amp;#x0A;See Handout for Details&amp;quot;&quot;/&gt;&lt;property id=&quot;20307&quot; value=&quot;357&quot;/&gt;&lt;/object&gt;&lt;object type=&quot;3&quot; unique_id=&quot;67956&quot;&gt;&lt;property id=&quot;20148&quot; value=&quot;5&quot;/&gt;&lt;property id=&quot;20300&quot; value=&quot;Slide 35 - &amp;quot;Rules for Scoring&amp;#x0D;&amp;#x0A;See Handout for Details&amp;quot;&quot;/&gt;&lt;property id=&quot;20307&quot; value=&quot;358&quot;/&gt;&lt;/object&gt;&lt;object type=&quot;3&quot; unique_id=&quot;67957&quot;&gt;&lt;property id=&quot;20148&quot; value=&quot;5&quot;/&gt;&lt;property id=&quot;20300&quot; value=&quot;Slide 36 - &amp;quot;Rules for Scoring&amp;#x0D;&amp;#x0A;See Handout for Details&amp;quot;&quot;/&gt;&lt;property id=&quot;20307&quot; value=&quot;359&quot;/&gt;&lt;/object&gt;&lt;object type=&quot;3&quot; unique_id=&quot;67958&quot;&gt;&lt;property id=&quot;20148&quot; value=&quot;5&quot;/&gt;&lt;property id=&quot;20300&quot; value=&quot;Slide 37 - &amp;quot;Rules for Scoring&amp;#x0D;&amp;#x0A;See Handout for Details&amp;quot;&quot;/&gt;&lt;property id=&quot;20307&quot; value=&quot;360&quot;/&gt;&lt;/object&gt;&lt;object type=&quot;3&quot; unique_id=&quot;67959&quot;&gt;&lt;property id=&quot;20148&quot; value=&quot;5&quot;/&gt;&lt;property id=&quot;20300&quot; value=&quot;Slide 38 - &amp;quot;Rules for Scoring&amp;#x0D;&amp;#x0A;See Handout for Details&amp;quot;&quot;/&gt;&lt;property id=&quot;20307&quot; value=&quot;361&quot;/&gt;&lt;/object&gt;&lt;object type=&quot;3&quot; unique_id=&quot;67960&quot;&gt;&lt;property id=&quot;20148&quot; value=&quot;5&quot;/&gt;&lt;property id=&quot;20300&quot; value=&quot;Slide 39 - &amp;quot;Rules for Scoring&amp;#x0D;&amp;#x0A;See Handout for Details&amp;quot;&quot;/&gt;&lt;property id=&quot;20307&quot; value=&quot;362&quot;/&gt;&lt;/object&gt;&lt;object type=&quot;3&quot; unique_id=&quot;67961&quot;&gt;&lt;property id=&quot;20148&quot; value=&quot;5&quot;/&gt;&lt;property id=&quot;20300&quot; value=&quot;Slide 40 - &amp;quot;Rules for Scoring&amp;#x0D;&amp;#x0A;See Handout for Details&amp;quot;&quot;/&gt;&lt;property id=&quot;20307&quot; value=&quot;363&quot;/&gt;&lt;/object&gt;&lt;object type=&quot;3&quot; unique_id=&quot;67962&quot;&gt;&lt;property id=&quot;20148&quot; value=&quot;5&quot;/&gt;&lt;property id=&quot;20300&quot; value=&quot;Slide 41 - &amp;quot;Correct Writing Sequence &amp;quot;&quot;/&gt;&lt;property id=&quot;20307&quot; value=&quot;364&quot;/&gt;&lt;/object&gt;&lt;object type=&quot;3&quot; unique_id=&quot;68575&quot;&gt;&lt;property id=&quot;20148&quot; value=&quot;5&quot;/&gt;&lt;property id=&quot;20300&quot; value=&quot;Slide 2 - &amp;quot;Content Language Objectives&amp;quot;&quot;/&gt;&lt;property id=&quot;20307&quot; value=&quot;365&quot;/&gt;&lt;/object&gt;&lt;object type=&quot;3&quot; unique_id=&quot;69937&quot;&gt;&lt;property id=&quot;20148&quot; value=&quot;5&quot;/&gt;&lt;property id=&quot;20300&quot; value=&quot;Slide 14 - &amp;quot;Interpreting Handwriting BOE &amp;quot;&quot;/&gt;&lt;property id=&quot;20307&quot; value=&quot;367&quot;/&gt;&lt;/object&gt;&lt;object type=&quot;3&quot; unique_id=&quot;69938&quot;&gt;&lt;property id=&quot;20148&quot; value=&quot;5&quot;/&gt;&lt;property id=&quot;20300&quot; value=&quot;Slide 15 - &amp;quot;Assessment for Writing &amp;quot;&quot;/&gt;&lt;property id=&quot;20307&quot; value=&quot;368&quot;/&gt;&lt;/object&gt;&lt;object type=&quot;3&quot; unique_id=&quot;69939&quot;&gt;&lt;property id=&quot;20148&quot; value=&quot;5&quot;/&gt;&lt;property id=&quot;20300&quot; value=&quot;Slide 16 - &amp;quot;HWT Report &amp;quot;&quot;/&gt;&lt;property id=&quot;20307&quot; value=&quot;369&quot;/&gt;&lt;/object&gt;&lt;object type=&quot;3&quot; unique_id=&quot;69940&quot;&gt;&lt;property id=&quot;20148&quot; value=&quot;5&quot;/&gt;&lt;property id=&quot;20300&quot; value=&quot;Slide 17 - &amp;quot;Assessment for Writing &amp;quot;&quot;/&gt;&lt;property id=&quot;20307&quot; value=&quot;370&quot;/&gt;&lt;/object&gt;&lt;object type=&quot;3&quot; unique_id=&quot;69941&quot;&gt;&lt;property id=&quot;20148&quot; value=&quot;5&quot;/&gt;&lt;property id=&quot;20300&quot; value=&quot;Slide 18 - &amp;quot;HWT Report &amp;quot;&quot;/&gt;&lt;property id=&quot;20307&quot; value=&quot;371&quot;/&gt;&lt;/object&gt;&lt;object type=&quot;3&quot; unique_id=&quot;69942&quot;&gt;&lt;property id=&quot;20148&quot; value=&quot;5&quot;/&gt;&lt;property id=&quot;20300&quot; value=&quot;Slide 19 - &amp;quot;Assessment for Writing &amp;quot;&quot;/&gt;&lt;property id=&quot;20307&quot; value=&quot;372&quot;/&gt;&lt;/object&gt;&lt;object type=&quot;3&quot; unique_id=&quot;69943&quot;&gt;&lt;property id=&quot;20148&quot; value=&quot;5&quot;/&gt;&lt;property id=&quot;20300&quot; value=&quot;Slide 25 - &amp;quot;Interpreting Spelling &amp;quot;&quot;/&gt;&lt;property id=&quot;20307&quot; value=&quot;373&quot;/&gt;&lt;/object&gt;&lt;object type=&quot;3&quot; unique_id=&quot;69944&quot;&gt;&lt;property id=&quot;20148&quot; value=&quot;5&quot;/&gt;&lt;property id=&quot;20300&quot; value=&quot;Slide 26 - &amp;quot;Assessment for Writing &amp;quot;&quot;/&gt;&lt;property id=&quot;20307&quot; value=&quot;374&quot;/&gt;&lt;/object&gt;&lt;object type=&quot;3&quot; unique_id=&quot;69945&quot;&gt;&lt;property id=&quot;20148&quot; value=&quot;5&quot;/&gt;&lt;property id=&quot;20300&quot; value=&quot;Slide 27 - &amp;quot;WtW &amp;quot;&quot;/&gt;&lt;property id=&quot;20307&quot; value=&quot;375&quot;/&gt;&lt;/object&gt;&lt;object type=&quot;3&quot; unique_id=&quot;69946&quot;&gt;&lt;property id=&quot;20148&quot; value=&quot;5&quot;/&gt;&lt;property id=&quot;20300&quot; value=&quot;Slide 28 - &amp;quot;Core Phonics &amp;quot;&quot;/&gt;&lt;property id=&quot;20307&quot; value=&quot;376&quot;/&gt;&lt;/object&gt;&lt;object type=&quot;3&quot; unique_id=&quot;69947&quot;&gt;&lt;property id=&quot;20148&quot; value=&quot;5&quot;/&gt;&lt;property id=&quot;20300&quot; value=&quot;Slide 29 - &amp;quot;Assessment for Writing &amp;quot;&quot;/&gt;&lt;property id=&quot;20307&quot; value=&quot;377&quot;/&gt;&lt;/object&gt;&lt;object type=&quot;3&quot; unique_id=&quot;69948&quot;&gt;&lt;property id=&quot;20148&quot; value=&quot;5&quot;/&gt;&lt;property id=&quot;20300&quot; value=&quot;Slide 42 - &amp;quot;Interpreting Grammar BOE&amp;quot;&quot;/&gt;&lt;property id=&quot;20307&quot; value=&quot;378&quot;/&gt;&lt;/object&gt;&lt;object type=&quot;3&quot; unique_id=&quot;69949&quot;&gt;&lt;property id=&quot;20148&quot; value=&quot;5&quot;/&gt;&lt;property id=&quot;20300&quot; value=&quot;Slide 43 - &amp;quot;Assessment for Writing &amp;quot;&quot;/&gt;&lt;property id=&quot;20307&quot; value=&quot;379&quot;/&gt;&lt;/object&gt;&lt;object type=&quot;3&quot; unique_id=&quot;69950&quot;&gt;&lt;property id=&quot;20148&quot; value=&quot;5&quot;/&gt;&lt;property id=&quot;20300&quot; value=&quot;Slide 44 - &amp;quot;TMG&amp;quot;&quot;/&gt;&lt;property id=&quot;20307&quot; value=&quot;380&quot;/&gt;&lt;/object&gt;&lt;object type=&quot;3&quot; unique_id=&quot;69951&quot;&gt;&lt;property id=&quot;20148&quot; value=&quot;5&quot;/&gt;&lt;property id=&quot;20300&quot; value=&quot;Slide 45 - &amp;quot;TMG &amp;quot;&quot;/&gt;&lt;property id=&quot;20307&quot; value=&quot;381&quot;/&gt;&lt;/object&gt;&lt;object type=&quot;3&quot; unique_id=&quot;69952&quot;&gt;&lt;property id=&quot;20148&quot; value=&quot;5&quot;/&gt;&lt;property id=&quot;20300&quot; value=&quot;Slide 46 - &amp;quot;Assessment for Writing &amp;quot;&quot;/&gt;&lt;property id=&quot;20307&quot; value=&quot;382&quot;/&gt;&lt;/object&gt;&lt;object type=&quot;3&quot; unique_id=&quot;69953&quot;&gt;&lt;property id=&quot;20148&quot; value=&quot;5&quot;/&gt;&lt;property id=&quot;20300&quot; value=&quot;Slide 47 - &amp;quot;Interpreting Written Composition&amp;quot;&quot;/&gt;&lt;property id=&quot;20307&quot; value=&quot;383&quot;/&gt;&lt;/object&gt;&lt;object type=&quot;3&quot; unique_id=&quot;69954&quot;&gt;&lt;property id=&quot;20148&quot; value=&quot;5&quot;/&gt;&lt;property id=&quot;20300&quot; value=&quot;Slide 48 - &amp;quot;Assessment for Writing &amp;quot;&quot;/&gt;&lt;property id=&quot;20307&quot; value=&quot;384&quot;/&gt;&lt;/object&gt;&lt;object type=&quot;3&quot; unique_id=&quot;69955&quot;&gt;&lt;property id=&quot;20148&quot; value=&quot;5&quot;/&gt;&lt;property id=&quot;20300&quot; value=&quot;Slide 49 - &amp;quot;Writing Rubric &amp;quot;&quot;/&gt;&lt;property id=&quot;20307&quot; value=&quot;385&quot;/&gt;&lt;/object&gt;&lt;object type=&quot;3&quot; unique_id=&quot;69956&quot;&gt;&lt;property id=&quot;20148&quot; value=&quot;5&quot;/&gt;&lt;property id=&quot;20300&quot; value=&quot;Slide 50 - &amp;quot;Assessment for Writing &amp;quot;&quot;/&gt;&lt;property id=&quot;20307&quot; value=&quot;386&quot;/&gt;&lt;/object&gt;&lt;object type=&quot;3&quot; unique_id=&quot;69957&quot;&gt;&lt;property id=&quot;20148&quot; value=&quot;5&quot;/&gt;&lt;property id=&quot;20300&quot; value=&quot;Slide 51 - &amp;quot;Putting it all together to make instructional decisions&amp;quot;&quot;/&gt;&lt;property id=&quot;20307&quot; value=&quot;387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B6A5FA-AEDC-493D-A38F-607DB1F38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3229</Words>
  <Application>Microsoft Office PowerPoint</Application>
  <PresentationFormat>On-screen Show (4:3)</PresentationFormat>
  <Paragraphs>680</Paragraphs>
  <Slides>60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AcademicPresentation1</vt:lpstr>
      <vt:lpstr>Specialized instruction in Written Expression: Assessing writing </vt:lpstr>
      <vt:lpstr>Content Language Objectives</vt:lpstr>
      <vt:lpstr>Assessment for Writing </vt:lpstr>
      <vt:lpstr>Scoring the HWT Handwriting Screener </vt:lpstr>
      <vt:lpstr>Memory </vt:lpstr>
      <vt:lpstr>Memory </vt:lpstr>
      <vt:lpstr>Orientation  </vt:lpstr>
      <vt:lpstr>Placement  </vt:lpstr>
      <vt:lpstr>Sentence   </vt:lpstr>
      <vt:lpstr>Name    </vt:lpstr>
      <vt:lpstr>Other Concerns     </vt:lpstr>
      <vt:lpstr>On-line Scoring System </vt:lpstr>
      <vt:lpstr>Report </vt:lpstr>
      <vt:lpstr>Interpreting Handwriting BOE </vt:lpstr>
      <vt:lpstr>Assessment for Writing </vt:lpstr>
      <vt:lpstr>HWT Report </vt:lpstr>
      <vt:lpstr>Assessment for Writing </vt:lpstr>
      <vt:lpstr>HWT Report </vt:lpstr>
      <vt:lpstr>Assessment for Writing </vt:lpstr>
      <vt:lpstr>Spelling Assessment </vt:lpstr>
      <vt:lpstr>WtW </vt:lpstr>
      <vt:lpstr>Grading a Spelling Inventory Practice </vt:lpstr>
      <vt:lpstr>Grading a Spelling Inventory </vt:lpstr>
      <vt:lpstr>Core Phonics </vt:lpstr>
      <vt:lpstr>Interpreting Spelling </vt:lpstr>
      <vt:lpstr>Assessment for Writing </vt:lpstr>
      <vt:lpstr>WtW </vt:lpstr>
      <vt:lpstr>Core Phonics </vt:lpstr>
      <vt:lpstr>Assessment for Writing </vt:lpstr>
      <vt:lpstr>Grammar and Composition  Assessment </vt:lpstr>
      <vt:lpstr>TMG</vt:lpstr>
      <vt:lpstr>TMG </vt:lpstr>
      <vt:lpstr>Determining the Correct Writing Sequence (CWS)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Rules for Scoring See Handout for Details</vt:lpstr>
      <vt:lpstr>Correct Writing Sequence </vt:lpstr>
      <vt:lpstr>Interpreting Grammar BOE</vt:lpstr>
      <vt:lpstr>Assessment for Writing </vt:lpstr>
      <vt:lpstr>TMG</vt:lpstr>
      <vt:lpstr>TMG </vt:lpstr>
      <vt:lpstr>Assessment for Writing </vt:lpstr>
      <vt:lpstr>Interpreting Written Composition</vt:lpstr>
      <vt:lpstr>Assessment for Writing </vt:lpstr>
      <vt:lpstr>Writing Rubric </vt:lpstr>
      <vt:lpstr>Assessment for Writing </vt:lpstr>
      <vt:lpstr>Putting it all together to make instructional decisions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  <vt:lpstr>Assessment for Writing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2011-12-28T16:04:36Z</dcterms:created>
  <dcterms:modified xsi:type="dcterms:W3CDTF">2013-06-16T18:13:24Z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